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Lst>
  <p:notesMasterIdLst>
    <p:notesMasterId r:id="rId56"/>
  </p:notesMasterIdLst>
  <p:handoutMasterIdLst>
    <p:handoutMasterId r:id="rId57"/>
  </p:handoutMasterIdLst>
  <p:sldIdLst>
    <p:sldId id="304" r:id="rId4"/>
    <p:sldId id="307" r:id="rId5"/>
    <p:sldId id="278" r:id="rId6"/>
    <p:sldId id="257" r:id="rId7"/>
    <p:sldId id="283" r:id="rId8"/>
    <p:sldId id="280" r:id="rId9"/>
    <p:sldId id="281" r:id="rId10"/>
    <p:sldId id="284" r:id="rId11"/>
    <p:sldId id="282" r:id="rId12"/>
    <p:sldId id="287" r:id="rId13"/>
    <p:sldId id="302" r:id="rId14"/>
    <p:sldId id="288" r:id="rId15"/>
    <p:sldId id="289" r:id="rId16"/>
    <p:sldId id="290" r:id="rId17"/>
    <p:sldId id="286" r:id="rId18"/>
    <p:sldId id="285" r:id="rId19"/>
    <p:sldId id="279" r:id="rId20"/>
    <p:sldId id="291" r:id="rId21"/>
    <p:sldId id="292" r:id="rId22"/>
    <p:sldId id="293" r:id="rId23"/>
    <p:sldId id="306" r:id="rId24"/>
    <p:sldId id="295" r:id="rId25"/>
    <p:sldId id="298" r:id="rId26"/>
    <p:sldId id="303" r:id="rId27"/>
    <p:sldId id="301" r:id="rId28"/>
    <p:sldId id="299" r:id="rId29"/>
    <p:sldId id="308" r:id="rId30"/>
    <p:sldId id="309" r:id="rId31"/>
    <p:sldId id="311" r:id="rId32"/>
    <p:sldId id="300" r:id="rId33"/>
    <p:sldId id="310" r:id="rId34"/>
    <p:sldId id="312" r:id="rId35"/>
    <p:sldId id="296"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536"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CBD725-0DF3-4DBF-B661-E99CA640847F}" type="datetimeFigureOut">
              <a:rPr lang="en-US" smtClean="0"/>
              <a:t>12/26/2020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716F45-7150-465C-96A4-D4BEF8D9FF87}" type="slidenum">
              <a:rPr lang="en-US" smtClean="0"/>
              <a:t>‹#›</a:t>
            </a:fld>
            <a:endParaRPr lang="en-US"/>
          </a:p>
        </p:txBody>
      </p:sp>
    </p:spTree>
    <p:extLst>
      <p:ext uri="{BB962C8B-B14F-4D97-AF65-F5344CB8AC3E}">
        <p14:creationId xmlns:p14="http://schemas.microsoft.com/office/powerpoint/2010/main" val="30035423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AB836-387B-4EC6-ADBC-E01682EEAD76}" type="datetimeFigureOut">
              <a:rPr lang="en-US" smtClean="0"/>
              <a:t>12/26/2020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3rd International Conference on Industrial and Mechanical Engineering and Operations Management (IMEOM), Dhaka, Bangladesh</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1040E-C8F0-433B-ADD7-6B1406909192}" type="slidenum">
              <a:rPr lang="en-US" smtClean="0"/>
              <a:t>‹#›</a:t>
            </a:fld>
            <a:endParaRPr lang="en-US"/>
          </a:p>
        </p:txBody>
      </p:sp>
    </p:spTree>
    <p:extLst>
      <p:ext uri="{BB962C8B-B14F-4D97-AF65-F5344CB8AC3E}">
        <p14:creationId xmlns:p14="http://schemas.microsoft.com/office/powerpoint/2010/main" val="206572155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3rd International Conference on Industrial and Mechanical Engineering and Operations Management (IMEOM), Dhaka, Bangladesh</a:t>
            </a:r>
            <a:endParaRPr lang="en-US"/>
          </a:p>
        </p:txBody>
      </p:sp>
    </p:spTree>
    <p:extLst>
      <p:ext uri="{BB962C8B-B14F-4D97-AF65-F5344CB8AC3E}">
        <p14:creationId xmlns:p14="http://schemas.microsoft.com/office/powerpoint/2010/main" val="3433479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5AEE5-41ED-48D4-8582-261583D8C96C}" type="slidenum">
              <a:rPr lang="en-US"/>
              <a:pPr/>
              <a:t>12</a:t>
            </a:fld>
            <a:endParaRPr lang="en-US"/>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r>
              <a:rPr lang="en-US"/>
              <a:t>An explanation... Must… establish its hypothesis as more credible than its negation. Of a prediction… require only that it establish its hypothesis simply as more credible than any comparable alternative. </a:t>
            </a:r>
          </a:p>
          <a:p>
            <a:r>
              <a:rPr lang="en-US"/>
              <a:t>Helmer &amp; Rescher (1959)</a:t>
            </a:r>
          </a:p>
          <a:p>
            <a:endParaRPr lang="en-US"/>
          </a:p>
        </p:txBody>
      </p:sp>
      <p:sp>
        <p:nvSpPr>
          <p:cNvPr id="2" name="Footer Placeholder 1"/>
          <p:cNvSpPr>
            <a:spLocks noGrp="1"/>
          </p:cNvSpPr>
          <p:nvPr>
            <p:ph type="ftr" sz="quarter" idx="10"/>
          </p:nvPr>
        </p:nvSpPr>
        <p:spPr/>
        <p:txBody>
          <a:bodyPr/>
          <a:lstStyle/>
          <a:p>
            <a:r>
              <a:rPr lang="en-US" smtClean="0"/>
              <a:t>3rd International Conference on Industrial and Mechanical Engineering and Operations Management (IMEOM), Dhaka, Bangladesh</a:t>
            </a:r>
            <a:endParaRPr lang="en-US"/>
          </a:p>
        </p:txBody>
      </p:sp>
    </p:spTree>
    <p:extLst>
      <p:ext uri="{BB962C8B-B14F-4D97-AF65-F5344CB8AC3E}">
        <p14:creationId xmlns:p14="http://schemas.microsoft.com/office/powerpoint/2010/main" val="3791183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161729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292965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3154544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1219201" y="1524000"/>
            <a:ext cx="10164233" cy="1752600"/>
          </a:xfrm>
        </p:spPr>
        <p:txBody>
          <a:bodyPr/>
          <a:lstStyle>
            <a:lvl1pPr>
              <a:defRPr sz="5000"/>
            </a:lvl1pPr>
          </a:lstStyle>
          <a:p>
            <a:r>
              <a:rPr lang="en-US" altLang="en-US"/>
              <a:t>Click to edit Master title style</a:t>
            </a:r>
          </a:p>
        </p:txBody>
      </p:sp>
      <p:sp>
        <p:nvSpPr>
          <p:cNvPr id="24579"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r>
              <a:rPr lang="en-US" altLang="en-US"/>
              <a:t>Click to edit Master subtitle style</a:t>
            </a:r>
          </a:p>
        </p:txBody>
      </p:sp>
      <p:sp>
        <p:nvSpPr>
          <p:cNvPr id="24580" name="Rectangle 4"/>
          <p:cNvSpPr>
            <a:spLocks noGrp="1" noChangeArrowheads="1"/>
          </p:cNvSpPr>
          <p:nvPr>
            <p:ph type="dt" sz="half" idx="2"/>
          </p:nvPr>
        </p:nvSpPr>
        <p:spPr/>
        <p:txBody>
          <a:bodyPr/>
          <a:lstStyle>
            <a:lvl1pPr>
              <a:defRPr/>
            </a:lvl1pPr>
          </a:lstStyle>
          <a:p>
            <a:endParaRPr lang="en-US" altLang="en-US"/>
          </a:p>
        </p:txBody>
      </p:sp>
      <p:sp>
        <p:nvSpPr>
          <p:cNvPr id="24581" name="Rectangle 5"/>
          <p:cNvSpPr>
            <a:spLocks noGrp="1" noChangeArrowheads="1"/>
          </p:cNvSpPr>
          <p:nvPr>
            <p:ph type="ftr" sz="quarter" idx="3"/>
          </p:nvPr>
        </p:nvSpPr>
        <p:spPr>
          <a:xfrm>
            <a:off x="4165600" y="6243638"/>
            <a:ext cx="3860800" cy="457200"/>
          </a:xfrm>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24582" name="Rectangle 6"/>
          <p:cNvSpPr>
            <a:spLocks noGrp="1" noChangeArrowheads="1"/>
          </p:cNvSpPr>
          <p:nvPr>
            <p:ph type="sldNum" sz="quarter" idx="4"/>
          </p:nvPr>
        </p:nvSpPr>
        <p:spPr/>
        <p:txBody>
          <a:bodyPr/>
          <a:lstStyle>
            <a:lvl1pPr>
              <a:defRPr/>
            </a:lvl1pPr>
          </a:lstStyle>
          <a:p>
            <a:fld id="{2B476AEF-BA31-4E8B-98C1-D2D7429620D2}" type="slidenum">
              <a:rPr lang="en-US" altLang="en-US"/>
              <a:pPr/>
              <a:t>‹#›</a:t>
            </a:fld>
            <a:endParaRPr lang="en-US" altLang="en-US"/>
          </a:p>
        </p:txBody>
      </p:sp>
      <p:sp>
        <p:nvSpPr>
          <p:cNvPr id="24583" name="Freeform 7"/>
          <p:cNvSpPr>
            <a:spLocks noChangeArrowheads="1"/>
          </p:cNvSpPr>
          <p:nvPr/>
        </p:nvSpPr>
        <p:spPr bwMode="auto">
          <a:xfrm>
            <a:off x="812800" y="1219200"/>
            <a:ext cx="105664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800"/>
          </a:p>
        </p:txBody>
      </p:sp>
      <p:sp>
        <p:nvSpPr>
          <p:cNvPr id="24584" name="Line 8"/>
          <p:cNvSpPr>
            <a:spLocks noChangeShapeType="1"/>
          </p:cNvSpPr>
          <p:nvPr/>
        </p:nvSpPr>
        <p:spPr bwMode="auto">
          <a:xfrm>
            <a:off x="2641601" y="3962400"/>
            <a:ext cx="8682567" cy="0"/>
          </a:xfrm>
          <a:prstGeom prst="line">
            <a:avLst/>
          </a:prstGeom>
          <a:noFill/>
          <a:ln w="19050">
            <a:solidFill>
              <a:schemeClr val="accent1"/>
            </a:solidFill>
            <a:round/>
            <a:headEnd/>
            <a:tailEnd/>
          </a:ln>
          <a:effectLst/>
        </p:spPr>
        <p:txBody>
          <a:bodyPr/>
          <a:lstStyle/>
          <a:p>
            <a:endParaRPr lang="en-US" sz="1800"/>
          </a:p>
        </p:txBody>
      </p:sp>
    </p:spTree>
    <p:extLst>
      <p:ext uri="{BB962C8B-B14F-4D97-AF65-F5344CB8AC3E}">
        <p14:creationId xmlns:p14="http://schemas.microsoft.com/office/powerpoint/2010/main" val="42400880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6" name="Slide Number Placeholder 5"/>
          <p:cNvSpPr>
            <a:spLocks noGrp="1"/>
          </p:cNvSpPr>
          <p:nvPr>
            <p:ph type="sldNum" sz="quarter" idx="12"/>
          </p:nvPr>
        </p:nvSpPr>
        <p:spPr/>
        <p:txBody>
          <a:bodyPr/>
          <a:lstStyle>
            <a:lvl1pPr>
              <a:defRPr/>
            </a:lvl1pPr>
          </a:lstStyle>
          <a:p>
            <a:fld id="{6A69843B-1974-4699-9ABC-F887A21BC814}" type="slidenum">
              <a:rPr lang="en-US" altLang="en-US"/>
              <a:pPr/>
              <a:t>‹#›</a:t>
            </a:fld>
            <a:endParaRPr lang="en-US" altLang="en-US"/>
          </a:p>
        </p:txBody>
      </p:sp>
    </p:spTree>
    <p:extLst>
      <p:ext uri="{BB962C8B-B14F-4D97-AF65-F5344CB8AC3E}">
        <p14:creationId xmlns:p14="http://schemas.microsoft.com/office/powerpoint/2010/main" val="192795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6" name="Slide Number Placeholder 5"/>
          <p:cNvSpPr>
            <a:spLocks noGrp="1"/>
          </p:cNvSpPr>
          <p:nvPr>
            <p:ph type="sldNum" sz="quarter" idx="12"/>
          </p:nvPr>
        </p:nvSpPr>
        <p:spPr/>
        <p:txBody>
          <a:bodyPr/>
          <a:lstStyle>
            <a:lvl1pPr>
              <a:defRPr/>
            </a:lvl1pPr>
          </a:lstStyle>
          <a:p>
            <a:fld id="{7E3ACA84-7D19-4CC7-85F3-18B952F45137}" type="slidenum">
              <a:rPr lang="en-US" altLang="en-US"/>
              <a:pPr/>
              <a:t>‹#›</a:t>
            </a:fld>
            <a:endParaRPr lang="en-US" altLang="en-US"/>
          </a:p>
        </p:txBody>
      </p:sp>
    </p:spTree>
    <p:extLst>
      <p:ext uri="{BB962C8B-B14F-4D97-AF65-F5344CB8AC3E}">
        <p14:creationId xmlns:p14="http://schemas.microsoft.com/office/powerpoint/2010/main" val="3883547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7" name="Slide Number Placeholder 6"/>
          <p:cNvSpPr>
            <a:spLocks noGrp="1"/>
          </p:cNvSpPr>
          <p:nvPr>
            <p:ph type="sldNum" sz="quarter" idx="12"/>
          </p:nvPr>
        </p:nvSpPr>
        <p:spPr/>
        <p:txBody>
          <a:bodyPr/>
          <a:lstStyle>
            <a:lvl1pPr>
              <a:defRPr/>
            </a:lvl1pPr>
          </a:lstStyle>
          <a:p>
            <a:fld id="{35E67722-2672-434F-9504-CF5907F46DF5}" type="slidenum">
              <a:rPr lang="en-US" altLang="en-US"/>
              <a:pPr/>
              <a:t>‹#›</a:t>
            </a:fld>
            <a:endParaRPr lang="en-US" altLang="en-US"/>
          </a:p>
        </p:txBody>
      </p:sp>
    </p:spTree>
    <p:extLst>
      <p:ext uri="{BB962C8B-B14F-4D97-AF65-F5344CB8AC3E}">
        <p14:creationId xmlns:p14="http://schemas.microsoft.com/office/powerpoint/2010/main" val="3510354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9" name="Slide Number Placeholder 8"/>
          <p:cNvSpPr>
            <a:spLocks noGrp="1"/>
          </p:cNvSpPr>
          <p:nvPr>
            <p:ph type="sldNum" sz="quarter" idx="12"/>
          </p:nvPr>
        </p:nvSpPr>
        <p:spPr/>
        <p:txBody>
          <a:bodyPr/>
          <a:lstStyle>
            <a:lvl1pPr>
              <a:defRPr/>
            </a:lvl1pPr>
          </a:lstStyle>
          <a:p>
            <a:fld id="{91D54A53-550A-4894-8F74-949F2EE3A335}" type="slidenum">
              <a:rPr lang="en-US" altLang="en-US"/>
              <a:pPr/>
              <a:t>‹#›</a:t>
            </a:fld>
            <a:endParaRPr lang="en-US" altLang="en-US"/>
          </a:p>
        </p:txBody>
      </p:sp>
    </p:spTree>
    <p:extLst>
      <p:ext uri="{BB962C8B-B14F-4D97-AF65-F5344CB8AC3E}">
        <p14:creationId xmlns:p14="http://schemas.microsoft.com/office/powerpoint/2010/main" val="1984789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5" name="Slide Number Placeholder 4"/>
          <p:cNvSpPr>
            <a:spLocks noGrp="1"/>
          </p:cNvSpPr>
          <p:nvPr>
            <p:ph type="sldNum" sz="quarter" idx="12"/>
          </p:nvPr>
        </p:nvSpPr>
        <p:spPr/>
        <p:txBody>
          <a:bodyPr/>
          <a:lstStyle>
            <a:lvl1pPr>
              <a:defRPr/>
            </a:lvl1pPr>
          </a:lstStyle>
          <a:p>
            <a:fld id="{8A8C1283-8001-43AE-A8C7-952CC8493739}" type="slidenum">
              <a:rPr lang="en-US" altLang="en-US"/>
              <a:pPr/>
              <a:t>‹#›</a:t>
            </a:fld>
            <a:endParaRPr lang="en-US" altLang="en-US"/>
          </a:p>
        </p:txBody>
      </p:sp>
    </p:spTree>
    <p:extLst>
      <p:ext uri="{BB962C8B-B14F-4D97-AF65-F5344CB8AC3E}">
        <p14:creationId xmlns:p14="http://schemas.microsoft.com/office/powerpoint/2010/main" val="1437484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4" name="Slide Number Placeholder 3"/>
          <p:cNvSpPr>
            <a:spLocks noGrp="1"/>
          </p:cNvSpPr>
          <p:nvPr>
            <p:ph type="sldNum" sz="quarter" idx="12"/>
          </p:nvPr>
        </p:nvSpPr>
        <p:spPr/>
        <p:txBody>
          <a:bodyPr/>
          <a:lstStyle>
            <a:lvl1pPr>
              <a:defRPr/>
            </a:lvl1pPr>
          </a:lstStyle>
          <a:p>
            <a:fld id="{CCF5152E-2AFC-4708-AC67-2F6243AD10C7}" type="slidenum">
              <a:rPr lang="en-US" altLang="en-US"/>
              <a:pPr/>
              <a:t>‹#›</a:t>
            </a:fld>
            <a:endParaRPr lang="en-US" altLang="en-US"/>
          </a:p>
        </p:txBody>
      </p:sp>
    </p:spTree>
    <p:extLst>
      <p:ext uri="{BB962C8B-B14F-4D97-AF65-F5344CB8AC3E}">
        <p14:creationId xmlns:p14="http://schemas.microsoft.com/office/powerpoint/2010/main" val="2768793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7" name="Slide Number Placeholder 6"/>
          <p:cNvSpPr>
            <a:spLocks noGrp="1"/>
          </p:cNvSpPr>
          <p:nvPr>
            <p:ph type="sldNum" sz="quarter" idx="12"/>
          </p:nvPr>
        </p:nvSpPr>
        <p:spPr/>
        <p:txBody>
          <a:bodyPr/>
          <a:lstStyle>
            <a:lvl1pPr>
              <a:defRPr/>
            </a:lvl1pPr>
          </a:lstStyle>
          <a:p>
            <a:fld id="{1C6F4164-6F4C-47A6-B0F5-6B20F7E24D55}" type="slidenum">
              <a:rPr lang="en-US" altLang="en-US"/>
              <a:pPr/>
              <a:t>‹#›</a:t>
            </a:fld>
            <a:endParaRPr lang="en-US" altLang="en-US"/>
          </a:p>
        </p:txBody>
      </p:sp>
    </p:spTree>
    <p:extLst>
      <p:ext uri="{BB962C8B-B14F-4D97-AF65-F5344CB8AC3E}">
        <p14:creationId xmlns:p14="http://schemas.microsoft.com/office/powerpoint/2010/main" val="252399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3605974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7" name="Slide Number Placeholder 6"/>
          <p:cNvSpPr>
            <a:spLocks noGrp="1"/>
          </p:cNvSpPr>
          <p:nvPr>
            <p:ph type="sldNum" sz="quarter" idx="12"/>
          </p:nvPr>
        </p:nvSpPr>
        <p:spPr/>
        <p:txBody>
          <a:bodyPr/>
          <a:lstStyle>
            <a:lvl1pPr>
              <a:defRPr/>
            </a:lvl1pPr>
          </a:lstStyle>
          <a:p>
            <a:fld id="{1A11597E-FA1B-4FA3-AF97-DD324A4E5B43}" type="slidenum">
              <a:rPr lang="en-US" altLang="en-US"/>
              <a:pPr/>
              <a:t>‹#›</a:t>
            </a:fld>
            <a:endParaRPr lang="en-US" altLang="en-US"/>
          </a:p>
        </p:txBody>
      </p:sp>
    </p:spTree>
    <p:extLst>
      <p:ext uri="{BB962C8B-B14F-4D97-AF65-F5344CB8AC3E}">
        <p14:creationId xmlns:p14="http://schemas.microsoft.com/office/powerpoint/2010/main" val="3867582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6" name="Slide Number Placeholder 5"/>
          <p:cNvSpPr>
            <a:spLocks noGrp="1"/>
          </p:cNvSpPr>
          <p:nvPr>
            <p:ph type="sldNum" sz="quarter" idx="12"/>
          </p:nvPr>
        </p:nvSpPr>
        <p:spPr/>
        <p:txBody>
          <a:bodyPr/>
          <a:lstStyle>
            <a:lvl1pPr>
              <a:defRPr/>
            </a:lvl1pPr>
          </a:lstStyle>
          <a:p>
            <a:fld id="{16BFC34B-F06D-40B8-AA50-3E15220FEECF}" type="slidenum">
              <a:rPr lang="en-US" altLang="en-US"/>
              <a:pPr/>
              <a:t>‹#›</a:t>
            </a:fld>
            <a:endParaRPr lang="en-US" altLang="en-US"/>
          </a:p>
        </p:txBody>
      </p:sp>
    </p:spTree>
    <p:extLst>
      <p:ext uri="{BB962C8B-B14F-4D97-AF65-F5344CB8AC3E}">
        <p14:creationId xmlns:p14="http://schemas.microsoft.com/office/powerpoint/2010/main" val="3923772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6" name="Slide Number Placeholder 5"/>
          <p:cNvSpPr>
            <a:spLocks noGrp="1"/>
          </p:cNvSpPr>
          <p:nvPr>
            <p:ph type="sldNum" sz="quarter" idx="12"/>
          </p:nvPr>
        </p:nvSpPr>
        <p:spPr/>
        <p:txBody>
          <a:bodyPr/>
          <a:lstStyle>
            <a:lvl1pPr>
              <a:defRPr/>
            </a:lvl1pPr>
          </a:lstStyle>
          <a:p>
            <a:fld id="{20B5DFA8-9BAD-481E-A3F0-55667A87A15D}" type="slidenum">
              <a:rPr lang="en-US" altLang="en-US"/>
              <a:pPr/>
              <a:t>‹#›</a:t>
            </a:fld>
            <a:endParaRPr lang="en-US" altLang="en-US"/>
          </a:p>
        </p:txBody>
      </p:sp>
    </p:spTree>
    <p:extLst>
      <p:ext uri="{BB962C8B-B14F-4D97-AF65-F5344CB8AC3E}">
        <p14:creationId xmlns:p14="http://schemas.microsoft.com/office/powerpoint/2010/main" val="1714921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1"/>
            <a:ext cx="53848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41763"/>
            <a:ext cx="53848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3638"/>
            <a:ext cx="28448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8" name="Slide Number Placeholder 7"/>
          <p:cNvSpPr>
            <a:spLocks noGrp="1"/>
          </p:cNvSpPr>
          <p:nvPr>
            <p:ph type="sldNum" sz="quarter" idx="12"/>
          </p:nvPr>
        </p:nvSpPr>
        <p:spPr>
          <a:xfrm>
            <a:off x="8737600" y="6243638"/>
            <a:ext cx="2844800" cy="457200"/>
          </a:xfrm>
        </p:spPr>
        <p:txBody>
          <a:bodyPr/>
          <a:lstStyle>
            <a:lvl1pPr>
              <a:defRPr/>
            </a:lvl1pPr>
          </a:lstStyle>
          <a:p>
            <a:fld id="{BFC197A6-DB31-469C-B6F8-ACC60FDD0B92}" type="slidenum">
              <a:rPr lang="en-US" altLang="en-US"/>
              <a:pPr/>
              <a:t>‹#›</a:t>
            </a:fld>
            <a:endParaRPr lang="en-US" altLang="en-US"/>
          </a:p>
        </p:txBody>
      </p:sp>
    </p:spTree>
    <p:extLst>
      <p:ext uri="{BB962C8B-B14F-4D97-AF65-F5344CB8AC3E}">
        <p14:creationId xmlns:p14="http://schemas.microsoft.com/office/powerpoint/2010/main" val="4068323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3638"/>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r>
              <a:rPr lang="en-US" altLang="en-US" smtClean="0"/>
              <a:t>3rd International Conference on Industrial and Mechanical Engineering and Operations Management (IMEOM), Dhaka, Bangladesh</a:t>
            </a:r>
            <a:endParaRPr lang="en-US" altLang="en-US"/>
          </a:p>
        </p:txBody>
      </p:sp>
      <p:sp>
        <p:nvSpPr>
          <p:cNvPr id="7" name="Slide Number Placeholder 6"/>
          <p:cNvSpPr>
            <a:spLocks noGrp="1"/>
          </p:cNvSpPr>
          <p:nvPr>
            <p:ph type="sldNum" sz="quarter" idx="12"/>
          </p:nvPr>
        </p:nvSpPr>
        <p:spPr>
          <a:xfrm>
            <a:off x="8737600" y="6243638"/>
            <a:ext cx="2844800" cy="457200"/>
          </a:xfrm>
        </p:spPr>
        <p:txBody>
          <a:bodyPr/>
          <a:lstStyle>
            <a:lvl1pPr>
              <a:defRPr/>
            </a:lvl1pPr>
          </a:lstStyle>
          <a:p>
            <a:fld id="{BBFFFFD1-4706-4B97-B8A4-CB65EC0DC7F9}" type="slidenum">
              <a:rPr lang="en-US" altLang="en-US"/>
              <a:pPr/>
              <a:t>‹#›</a:t>
            </a:fld>
            <a:endParaRPr lang="en-US" altLang="en-US"/>
          </a:p>
        </p:txBody>
      </p:sp>
    </p:spTree>
    <p:extLst>
      <p:ext uri="{BB962C8B-B14F-4D97-AF65-F5344CB8AC3E}">
        <p14:creationId xmlns:p14="http://schemas.microsoft.com/office/powerpoint/2010/main" val="8210876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893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8528885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42729519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7" name="Slide Number Placeholder 6"/>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38837407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9" name="Slide Number Placeholder 8"/>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326501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15373051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35763794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4" name="Slide Number Placeholder 3"/>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30046049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7" name="Slide Number Placeholder 6"/>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37589676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7" name="Slide Number Placeholder 6"/>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26715510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7048920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8494D4C6-F6C7-4DEE-B51E-A13A6036C215}" type="slidenum">
              <a:rPr lang="en-US" smtClean="0"/>
              <a:pPr/>
              <a:t>‹#›</a:t>
            </a:fld>
            <a:endParaRPr lang="en-US"/>
          </a:p>
        </p:txBody>
      </p:sp>
    </p:spTree>
    <p:extLst>
      <p:ext uri="{BB962C8B-B14F-4D97-AF65-F5344CB8AC3E}">
        <p14:creationId xmlns:p14="http://schemas.microsoft.com/office/powerpoint/2010/main" val="2724607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2865678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7" name="Slide Number Placeholder 6"/>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163632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9" name="Slide Number Placeholder 8"/>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769521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1415590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4" name="Slide Number Placeholder 3"/>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1330044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7" name="Slide Number Placeholder 6"/>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216658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7" name="Slide Number Placeholder 6"/>
          <p:cNvSpPr>
            <a:spLocks noGrp="1"/>
          </p:cNvSpPr>
          <p:nvPr>
            <p:ph type="sldNum" sz="quarter" idx="12"/>
          </p:nvPr>
        </p:nvSpPr>
        <p:spPr/>
        <p:txBody>
          <a:bodyPr/>
          <a:lstStyle/>
          <a:p>
            <a:fld id="{EC26F010-DF8C-491B-9CBB-184BE78426AD}" type="slidenum">
              <a:rPr lang="en-US" smtClean="0"/>
              <a:t>‹#›</a:t>
            </a:fld>
            <a:endParaRPr lang="en-US"/>
          </a:p>
        </p:txBody>
      </p:sp>
    </p:spTree>
    <p:extLst>
      <p:ext uri="{BB962C8B-B14F-4D97-AF65-F5344CB8AC3E}">
        <p14:creationId xmlns:p14="http://schemas.microsoft.com/office/powerpoint/2010/main" val="20410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6F010-DF8C-491B-9CBB-184BE78426AD}" type="slidenum">
              <a:rPr lang="en-US" smtClean="0"/>
              <a:t>‹#›</a:t>
            </a:fld>
            <a:endParaRPr lang="en-US"/>
          </a:p>
        </p:txBody>
      </p:sp>
    </p:spTree>
    <p:extLst>
      <p:ext uri="{BB962C8B-B14F-4D97-AF65-F5344CB8AC3E}">
        <p14:creationId xmlns:p14="http://schemas.microsoft.com/office/powerpoint/2010/main" val="8576570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609600" y="277814"/>
            <a:ext cx="10972800" cy="11398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23555" name="Rectangle 3"/>
          <p:cNvSpPr>
            <a:spLocks noGrp="1" noChangeArrowheads="1"/>
          </p:cNvSpPr>
          <p:nvPr>
            <p:ph type="body" idx="1"/>
          </p:nvPr>
        </p:nvSpPr>
        <p:spPr bwMode="auto">
          <a:xfrm>
            <a:off x="609600" y="1600201"/>
            <a:ext cx="109728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3556" name="Rectangle 4"/>
          <p:cNvSpPr>
            <a:spLocks noGrp="1" noChangeArrowheads="1"/>
          </p:cNvSpPr>
          <p:nvPr>
            <p:ph type="dt" sz="half" idx="2"/>
          </p:nvPr>
        </p:nvSpPr>
        <p:spPr bwMode="auto">
          <a:xfrm>
            <a:off x="609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mj-lt"/>
              </a:defRPr>
            </a:lvl1pPr>
          </a:lstStyle>
          <a:p>
            <a:endParaRPr lang="en-US" altLang="en-US"/>
          </a:p>
        </p:txBody>
      </p:sp>
      <p:sp>
        <p:nvSpPr>
          <p:cNvPr id="23557"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mj-lt"/>
              </a:defRPr>
            </a:lvl1pPr>
          </a:lstStyle>
          <a:p>
            <a:r>
              <a:rPr lang="en-US" altLang="en-US" smtClean="0"/>
              <a:t>3rd International Conference on Industrial and Mechanical Engineering and Operations Management (IMEOM), Dhaka, Bangladesh</a:t>
            </a:r>
            <a:endParaRPr lang="en-US" altLang="en-US"/>
          </a:p>
        </p:txBody>
      </p:sp>
      <p:sp>
        <p:nvSpPr>
          <p:cNvPr id="23558" name="Rectangle 6"/>
          <p:cNvSpPr>
            <a:spLocks noGrp="1" noChangeArrowheads="1"/>
          </p:cNvSpPr>
          <p:nvPr>
            <p:ph type="sldNum" sz="quarter" idx="4"/>
          </p:nvPr>
        </p:nvSpPr>
        <p:spPr bwMode="auto">
          <a:xfrm>
            <a:off x="8737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mj-lt"/>
              </a:defRPr>
            </a:lvl1pPr>
          </a:lstStyle>
          <a:p>
            <a:fld id="{F0F89F5C-CF05-4B71-90E4-6CEEA31D050F}" type="slidenum">
              <a:rPr lang="en-US" altLang="en-US"/>
              <a:pPr/>
              <a:t>‹#›</a:t>
            </a:fld>
            <a:endParaRPr lang="en-US" altLang="en-US"/>
          </a:p>
        </p:txBody>
      </p:sp>
      <p:sp>
        <p:nvSpPr>
          <p:cNvPr id="23559" name="Freeform 7"/>
          <p:cNvSpPr>
            <a:spLocks noChangeArrowheads="1"/>
          </p:cNvSpPr>
          <p:nvPr/>
        </p:nvSpPr>
        <p:spPr bwMode="auto">
          <a:xfrm>
            <a:off x="508000" y="228600"/>
            <a:ext cx="10972800" cy="6096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p:spPr>
        <p:txBody>
          <a:bodyPr/>
          <a:lstStyle/>
          <a:p>
            <a:endParaRPr lang="en-US" sz="1800"/>
          </a:p>
        </p:txBody>
      </p:sp>
      <p:sp>
        <p:nvSpPr>
          <p:cNvPr id="23560" name="Line 8"/>
          <p:cNvSpPr>
            <a:spLocks noChangeShapeType="1"/>
          </p:cNvSpPr>
          <p:nvPr/>
        </p:nvSpPr>
        <p:spPr bwMode="auto">
          <a:xfrm>
            <a:off x="609600" y="6172200"/>
            <a:ext cx="10972800" cy="0"/>
          </a:xfrm>
          <a:prstGeom prst="line">
            <a:avLst/>
          </a:prstGeom>
          <a:noFill/>
          <a:ln w="19050">
            <a:solidFill>
              <a:schemeClr val="accent1"/>
            </a:solidFill>
            <a:round/>
            <a:headEnd/>
            <a:tailEnd/>
          </a:ln>
          <a:effectLst/>
        </p:spPr>
        <p:txBody>
          <a:bodyPr/>
          <a:lstStyle/>
          <a:p>
            <a:endParaRPr lang="en-US" sz="1800"/>
          </a:p>
        </p:txBody>
      </p:sp>
    </p:spTree>
    <p:extLst>
      <p:ext uri="{BB962C8B-B14F-4D97-AF65-F5344CB8AC3E}">
        <p14:creationId xmlns:p14="http://schemas.microsoft.com/office/powerpoint/2010/main" val="3319879029"/>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iming>
    <p:tnLst>
      <p:par>
        <p:cTn id="1" dur="indefinite" restart="never" nodeType="tmRoot"/>
      </p:par>
    </p:tnLst>
  </p:timing>
  <p:hf hdr="0" dt="0"/>
  <p:txStyles>
    <p:titleStyle>
      <a:lvl1pPr algn="l" rtl="0" fontAlgn="base">
        <a:spcBef>
          <a:spcPct val="0"/>
        </a:spcBef>
        <a:spcAft>
          <a:spcPct val="0"/>
        </a:spcAft>
        <a:defRPr sz="4200">
          <a:solidFill>
            <a:schemeClr val="tx2"/>
          </a:solidFill>
          <a:latin typeface="+mj-lt"/>
          <a:ea typeface="+mj-ea"/>
          <a:cs typeface="+mj-cs"/>
        </a:defRPr>
      </a:lvl1pPr>
      <a:lvl2pPr algn="l" rtl="0" fontAlgn="base">
        <a:spcBef>
          <a:spcPct val="0"/>
        </a:spcBef>
        <a:spcAft>
          <a:spcPct val="0"/>
        </a:spcAft>
        <a:defRPr sz="4200">
          <a:solidFill>
            <a:schemeClr val="tx2"/>
          </a:solidFill>
          <a:latin typeface="Garamond" pitchFamily="18" charset="0"/>
          <a:cs typeface="Arial" charset="0"/>
        </a:defRPr>
      </a:lvl2pPr>
      <a:lvl3pPr algn="l" rtl="0" fontAlgn="base">
        <a:spcBef>
          <a:spcPct val="0"/>
        </a:spcBef>
        <a:spcAft>
          <a:spcPct val="0"/>
        </a:spcAft>
        <a:defRPr sz="4200">
          <a:solidFill>
            <a:schemeClr val="tx2"/>
          </a:solidFill>
          <a:latin typeface="Garamond" pitchFamily="18" charset="0"/>
          <a:cs typeface="Arial" charset="0"/>
        </a:defRPr>
      </a:lvl3pPr>
      <a:lvl4pPr algn="l" rtl="0" fontAlgn="base">
        <a:spcBef>
          <a:spcPct val="0"/>
        </a:spcBef>
        <a:spcAft>
          <a:spcPct val="0"/>
        </a:spcAft>
        <a:defRPr sz="4200">
          <a:solidFill>
            <a:schemeClr val="tx2"/>
          </a:solidFill>
          <a:latin typeface="Garamond" pitchFamily="18" charset="0"/>
          <a:cs typeface="Arial" charset="0"/>
        </a:defRPr>
      </a:lvl4pPr>
      <a:lvl5pPr algn="l" rtl="0" fontAlgn="base">
        <a:spcBef>
          <a:spcPct val="0"/>
        </a:spcBef>
        <a:spcAft>
          <a:spcPct val="0"/>
        </a:spcAft>
        <a:defRPr sz="4200">
          <a:solidFill>
            <a:schemeClr val="tx2"/>
          </a:solidFill>
          <a:latin typeface="Garamond" pitchFamily="18" charset="0"/>
          <a:cs typeface="Arial" charset="0"/>
        </a:defRPr>
      </a:lvl5pPr>
      <a:lvl6pPr marL="457200" algn="l" rtl="0" fontAlgn="base">
        <a:spcBef>
          <a:spcPct val="0"/>
        </a:spcBef>
        <a:spcAft>
          <a:spcPct val="0"/>
        </a:spcAft>
        <a:defRPr sz="4200">
          <a:solidFill>
            <a:schemeClr val="tx2"/>
          </a:solidFill>
          <a:latin typeface="Garamond" pitchFamily="18" charset="0"/>
          <a:cs typeface="Arial" charset="0"/>
        </a:defRPr>
      </a:lvl6pPr>
      <a:lvl7pPr marL="914400" algn="l" rtl="0" fontAlgn="base">
        <a:spcBef>
          <a:spcPct val="0"/>
        </a:spcBef>
        <a:spcAft>
          <a:spcPct val="0"/>
        </a:spcAft>
        <a:defRPr sz="4200">
          <a:solidFill>
            <a:schemeClr val="tx2"/>
          </a:solidFill>
          <a:latin typeface="Garamond" pitchFamily="18" charset="0"/>
          <a:cs typeface="Arial" charset="0"/>
        </a:defRPr>
      </a:lvl7pPr>
      <a:lvl8pPr marL="1371600" algn="l" rtl="0" fontAlgn="base">
        <a:spcBef>
          <a:spcPct val="0"/>
        </a:spcBef>
        <a:spcAft>
          <a:spcPct val="0"/>
        </a:spcAft>
        <a:defRPr sz="4200">
          <a:solidFill>
            <a:schemeClr val="tx2"/>
          </a:solidFill>
          <a:latin typeface="Garamond" pitchFamily="18" charset="0"/>
          <a:cs typeface="Arial" charset="0"/>
        </a:defRPr>
      </a:lvl8pPr>
      <a:lvl9pPr marL="1828800" algn="l" rtl="0" fontAlgn="base">
        <a:spcBef>
          <a:spcPct val="0"/>
        </a:spcBef>
        <a:spcAft>
          <a:spcPct val="0"/>
        </a:spcAft>
        <a:defRPr sz="4200">
          <a:solidFill>
            <a:schemeClr val="tx2"/>
          </a:solidFill>
          <a:latin typeface="Garamond" pitchFamily="18" charset="0"/>
          <a:cs typeface="Arial" charset="0"/>
        </a:defRPr>
      </a:lvl9pPr>
    </p:titleStyle>
    <p:bodyStyle>
      <a:lvl1pPr marL="342900" indent="-342900" algn="l" rtl="0" fontAlgn="base">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pitchFamily="2" charset="2"/>
        <a:buChar char="q"/>
        <a:defRPr sz="2600">
          <a:solidFill>
            <a:schemeClr val="tx1"/>
          </a:solidFill>
          <a:latin typeface="+mn-lt"/>
          <a:cs typeface="+mn-cs"/>
        </a:defRPr>
      </a:lvl2pPr>
      <a:lvl3pPr marL="1022350" indent="-350838" algn="l" rtl="0" fontAlgn="base">
        <a:spcBef>
          <a:spcPct val="20000"/>
        </a:spcBef>
        <a:spcAft>
          <a:spcPct val="0"/>
        </a:spcAft>
        <a:buClr>
          <a:schemeClr val="accent1"/>
        </a:buClr>
        <a:buSzPct val="65000"/>
        <a:buFont typeface="Wingdings" pitchFamily="2" charset="2"/>
        <a:buChar char="n"/>
        <a:defRPr sz="2200">
          <a:solidFill>
            <a:schemeClr val="tx1"/>
          </a:solidFill>
          <a:latin typeface="+mn-lt"/>
          <a:cs typeface="+mn-cs"/>
        </a:defRPr>
      </a:lvl3pPr>
      <a:lvl4pPr marL="1339850" indent="-315913" algn="l" rtl="0" fontAlgn="base">
        <a:spcBef>
          <a:spcPct val="20000"/>
        </a:spcBef>
        <a:spcAft>
          <a:spcPct val="0"/>
        </a:spcAft>
        <a:buClr>
          <a:schemeClr val="accent2"/>
        </a:buClr>
        <a:buSzPct val="70000"/>
        <a:buFont typeface="Wingdings" pitchFamily="2" charset="2"/>
        <a:buChar char="q"/>
        <a:defRPr sz="2000">
          <a:solidFill>
            <a:schemeClr val="tx1"/>
          </a:solidFill>
          <a:latin typeface="+mn-lt"/>
          <a:cs typeface="+mn-cs"/>
        </a:defRPr>
      </a:lvl4pPr>
      <a:lvl5pPr marL="16811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3rd International Conference on Industrial and Mechanical Engineering and Operations Management (IMEOM), Dhaka, Bangladesh</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94D4C6-F6C7-4DEE-B51E-A13A6036C215}" type="slidenum">
              <a:rPr lang="en-US" smtClean="0"/>
              <a:pPr/>
              <a:t>‹#›</a:t>
            </a:fld>
            <a:endParaRPr lang="en-US"/>
          </a:p>
        </p:txBody>
      </p:sp>
    </p:spTree>
    <p:extLst>
      <p:ext uri="{BB962C8B-B14F-4D97-AF65-F5344CB8AC3E}">
        <p14:creationId xmlns:p14="http://schemas.microsoft.com/office/powerpoint/2010/main" val="5256736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U Logo new.bmp"/>
          <p:cNvPicPr>
            <a:picLocks noChangeAspect="1"/>
          </p:cNvPicPr>
          <p:nvPr/>
        </p:nvPicPr>
        <p:blipFill>
          <a:blip r:embed="rId3" cstate="print"/>
          <a:stretch>
            <a:fillRect/>
          </a:stretch>
        </p:blipFill>
        <p:spPr>
          <a:xfrm>
            <a:off x="-1" y="0"/>
            <a:ext cx="1380067" cy="1656080"/>
          </a:xfrm>
          <a:prstGeom prst="rect">
            <a:avLst/>
          </a:prstGeom>
        </p:spPr>
      </p:pic>
      <p:sp>
        <p:nvSpPr>
          <p:cNvPr id="5" name="Slide Number Placeholder 4"/>
          <p:cNvSpPr>
            <a:spLocks noGrp="1"/>
          </p:cNvSpPr>
          <p:nvPr>
            <p:ph type="sldNum" sz="quarter" idx="4294967295"/>
          </p:nvPr>
        </p:nvSpPr>
        <p:spPr>
          <a:xfrm>
            <a:off x="10118588" y="6384926"/>
            <a:ext cx="553767" cy="473075"/>
          </a:xfrm>
        </p:spPr>
        <p:style>
          <a:lnRef idx="1">
            <a:schemeClr val="accent5"/>
          </a:lnRef>
          <a:fillRef idx="3">
            <a:schemeClr val="accent5"/>
          </a:fillRef>
          <a:effectRef idx="2">
            <a:schemeClr val="accent5"/>
          </a:effectRef>
          <a:fontRef idx="minor">
            <a:schemeClr val="lt1"/>
          </a:fontRef>
        </p:style>
        <p:txBody>
          <a:bodyPr/>
          <a:lstStyle/>
          <a:p>
            <a:pPr algn="ctr" defTabSz="914400"/>
            <a:fld id="{8494D4C6-F6C7-4DEE-B51E-A13A6036C215}" type="slidenum">
              <a:rPr lang="en-US" sz="1800">
                <a:solidFill>
                  <a:prstClr val="black"/>
                </a:solidFill>
                <a:latin typeface="Calibri"/>
              </a:rPr>
              <a:pPr algn="ctr" defTabSz="914400"/>
              <a:t>1</a:t>
            </a:fld>
            <a:endParaRPr lang="en-US" sz="1800" dirty="0">
              <a:solidFill>
                <a:prstClr val="black"/>
              </a:solidFill>
              <a:latin typeface="Calibri"/>
            </a:endParaRPr>
          </a:p>
        </p:txBody>
      </p:sp>
      <p:sp>
        <p:nvSpPr>
          <p:cNvPr id="8" name="Text Box 1"/>
          <p:cNvSpPr txBox="1"/>
          <p:nvPr/>
        </p:nvSpPr>
        <p:spPr>
          <a:xfrm>
            <a:off x="1524001" y="6172200"/>
            <a:ext cx="8594587" cy="690154"/>
          </a:xfrm>
          <a:prstGeom prst="rect">
            <a:avLst/>
          </a:prstGeom>
          <a:solidFill>
            <a:schemeClr val="accent3"/>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defTabSz="914400"/>
            <a:r>
              <a:rPr lang="en-US" sz="1300" b="1" dirty="0" smtClean="0">
                <a:solidFill>
                  <a:prstClr val="black"/>
                </a:solidFill>
                <a:latin typeface="Times New Roman" pitchFamily="18" charset="0"/>
                <a:cs typeface="Times New Roman" pitchFamily="18" charset="0"/>
              </a:rPr>
              <a:t>3rd </a:t>
            </a:r>
            <a:r>
              <a:rPr lang="en-US" sz="1300" b="1" dirty="0">
                <a:solidFill>
                  <a:prstClr val="black"/>
                </a:solidFill>
                <a:latin typeface="Times New Roman" pitchFamily="18" charset="0"/>
                <a:cs typeface="Times New Roman" pitchFamily="18" charset="0"/>
              </a:rPr>
              <a:t>International Conference on Industrial and Mechanical Engineering and Operations Management (IMEOM), Dhaka, Bangladesh</a:t>
            </a:r>
          </a:p>
          <a:p>
            <a:pPr algn="ctr" defTabSz="914400"/>
            <a:r>
              <a:rPr lang="en-US" sz="1300" b="1" dirty="0">
                <a:solidFill>
                  <a:srgbClr val="C0504D">
                    <a:lumMod val="75000"/>
                  </a:srgbClr>
                </a:solidFill>
                <a:latin typeface="Times New Roman" pitchFamily="18" charset="0"/>
                <a:cs typeface="Times New Roman" pitchFamily="18" charset="0"/>
              </a:rPr>
              <a:t>Date : </a:t>
            </a:r>
            <a:r>
              <a:rPr lang="en-US" sz="1300" b="1" dirty="0" smtClean="0">
                <a:solidFill>
                  <a:srgbClr val="C0504D">
                    <a:lumMod val="75000"/>
                  </a:srgbClr>
                </a:solidFill>
                <a:latin typeface="Times New Roman" pitchFamily="18" charset="0"/>
                <a:cs typeface="Times New Roman" pitchFamily="18" charset="0"/>
              </a:rPr>
              <a:t>26-27 </a:t>
            </a:r>
            <a:r>
              <a:rPr lang="en-US" sz="1300" b="1" dirty="0">
                <a:solidFill>
                  <a:srgbClr val="C0504D">
                    <a:lumMod val="75000"/>
                  </a:srgbClr>
                </a:solidFill>
                <a:latin typeface="Times New Roman" pitchFamily="18" charset="0"/>
                <a:cs typeface="Times New Roman" pitchFamily="18" charset="0"/>
              </a:rPr>
              <a:t>December, </a:t>
            </a:r>
            <a:r>
              <a:rPr lang="en-US" sz="1300" b="1" dirty="0" smtClean="0">
                <a:solidFill>
                  <a:srgbClr val="C0504D">
                    <a:lumMod val="75000"/>
                  </a:srgbClr>
                </a:solidFill>
                <a:latin typeface="Times New Roman" pitchFamily="18" charset="0"/>
                <a:cs typeface="Times New Roman" pitchFamily="18" charset="0"/>
              </a:rPr>
              <a:t>2020 </a:t>
            </a:r>
            <a:r>
              <a:rPr lang="en-US" sz="1100" dirty="0">
                <a:solidFill>
                  <a:srgbClr val="C0504D">
                    <a:lumMod val="75000"/>
                  </a:srgbClr>
                </a:solidFill>
                <a:latin typeface="Calibri"/>
                <a:ea typeface="Calibri"/>
                <a:cs typeface="Times New Roman"/>
              </a:rPr>
              <a:t> </a:t>
            </a:r>
          </a:p>
        </p:txBody>
      </p:sp>
      <p:sp>
        <p:nvSpPr>
          <p:cNvPr id="10241" name="Rectangle 1"/>
          <p:cNvSpPr>
            <a:spLocks noChangeArrowheads="1"/>
          </p:cNvSpPr>
          <p:nvPr/>
        </p:nvSpPr>
        <p:spPr bwMode="auto">
          <a:xfrm>
            <a:off x="-427106" y="2405728"/>
            <a:ext cx="6248400" cy="27392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endParaRPr lang="en-US" sz="2400" b="1" dirty="0">
              <a:solidFill>
                <a:srgbClr val="0070C0"/>
              </a:solidFill>
              <a:latin typeface="Times New Roman" pitchFamily="18" charset="0"/>
              <a:ea typeface="Calibri" pitchFamily="34" charset="0"/>
              <a:cs typeface="Times New Roman" pitchFamily="18" charset="0"/>
            </a:endParaRPr>
          </a:p>
          <a:p>
            <a:pPr algn="ctr" defTabSz="914400" fontAlgn="base">
              <a:spcBef>
                <a:spcPct val="0"/>
              </a:spcBef>
              <a:spcAft>
                <a:spcPct val="0"/>
              </a:spcAft>
            </a:pPr>
            <a:r>
              <a:rPr lang="en-US" sz="2400" b="1" u="sng" dirty="0" smtClean="0">
                <a:solidFill>
                  <a:srgbClr val="0070C0"/>
                </a:solidFill>
                <a:latin typeface="Times New Roman" pitchFamily="18" charset="0"/>
                <a:ea typeface="Calibri" pitchFamily="34" charset="0"/>
                <a:cs typeface="Times New Roman" pitchFamily="18" charset="0"/>
              </a:rPr>
              <a:t>Presenter</a:t>
            </a:r>
          </a:p>
          <a:p>
            <a:pPr algn="ctr" defTabSz="914400" fontAlgn="base">
              <a:spcBef>
                <a:spcPct val="0"/>
              </a:spcBef>
              <a:spcAft>
                <a:spcPct val="0"/>
              </a:spcAft>
            </a:pPr>
            <a:r>
              <a:rPr lang="en-US" sz="2400" b="1" dirty="0" err="1" smtClean="0">
                <a:solidFill>
                  <a:srgbClr val="0070C0"/>
                </a:solidFill>
                <a:latin typeface="Times New Roman" pitchFamily="18" charset="0"/>
                <a:ea typeface="Calibri" pitchFamily="34" charset="0"/>
                <a:cs typeface="Times New Roman" pitchFamily="18" charset="0"/>
              </a:rPr>
              <a:t>Arindam</a:t>
            </a:r>
            <a:r>
              <a:rPr lang="en-US" sz="2400" b="1" dirty="0" smtClean="0">
                <a:solidFill>
                  <a:srgbClr val="0070C0"/>
                </a:solidFill>
                <a:latin typeface="Times New Roman" pitchFamily="18" charset="0"/>
                <a:ea typeface="Calibri" pitchFamily="34" charset="0"/>
                <a:cs typeface="Times New Roman" pitchFamily="18" charset="0"/>
              </a:rPr>
              <a:t> </a:t>
            </a:r>
            <a:r>
              <a:rPr lang="en-US" sz="2400" b="1" dirty="0">
                <a:solidFill>
                  <a:srgbClr val="0070C0"/>
                </a:solidFill>
                <a:latin typeface="Times New Roman" pitchFamily="18" charset="0"/>
                <a:ea typeface="Calibri" pitchFamily="34" charset="0"/>
                <a:cs typeface="Times New Roman" pitchFamily="18" charset="0"/>
              </a:rPr>
              <a:t>Kumar Paul</a:t>
            </a:r>
            <a:endParaRPr lang="en-US" sz="2400" b="1" dirty="0">
              <a:solidFill>
                <a:srgbClr val="00B050"/>
              </a:solidFill>
              <a:latin typeface="Times New Roman" pitchFamily="18" charset="0"/>
              <a:ea typeface="Calibri" pitchFamily="34" charset="0"/>
              <a:cs typeface="Times New Roman" pitchFamily="18" charset="0"/>
            </a:endParaRPr>
          </a:p>
          <a:p>
            <a:pPr algn="ctr" defTabSz="914400" eaLnBrk="0" fontAlgn="base" hangingPunct="0">
              <a:spcBef>
                <a:spcPct val="0"/>
              </a:spcBef>
              <a:spcAft>
                <a:spcPct val="0"/>
              </a:spcAft>
            </a:pPr>
            <a:r>
              <a:rPr lang="en-US" sz="2000" dirty="0">
                <a:solidFill>
                  <a:prstClr val="black"/>
                </a:solidFill>
                <a:latin typeface="Times New Roman" pitchFamily="18" charset="0"/>
                <a:ea typeface="Calibri" pitchFamily="34" charset="0"/>
                <a:cs typeface="Times New Roman" pitchFamily="18" charset="0"/>
              </a:rPr>
              <a:t>Mathematics Discipline</a:t>
            </a:r>
          </a:p>
          <a:p>
            <a:pPr algn="ctr" defTabSz="914400" eaLnBrk="0" fontAlgn="base" hangingPunct="0">
              <a:spcBef>
                <a:spcPct val="0"/>
              </a:spcBef>
              <a:spcAft>
                <a:spcPct val="0"/>
              </a:spcAft>
            </a:pPr>
            <a:r>
              <a:rPr lang="en-US" sz="2000" dirty="0">
                <a:solidFill>
                  <a:prstClr val="black"/>
                </a:solidFill>
                <a:latin typeface="Times New Roman" pitchFamily="18" charset="0"/>
                <a:ea typeface="Calibri" pitchFamily="34" charset="0"/>
                <a:cs typeface="Times New Roman" pitchFamily="18" charset="0"/>
              </a:rPr>
              <a:t>Khulna University</a:t>
            </a:r>
          </a:p>
          <a:p>
            <a:pPr algn="ctr" defTabSz="914400" eaLnBrk="0" fontAlgn="base" hangingPunct="0">
              <a:spcBef>
                <a:spcPct val="0"/>
              </a:spcBef>
              <a:spcAft>
                <a:spcPct val="0"/>
              </a:spcAft>
            </a:pPr>
            <a:r>
              <a:rPr lang="en-US" sz="2000" dirty="0">
                <a:solidFill>
                  <a:prstClr val="black"/>
                </a:solidFill>
                <a:latin typeface="Times New Roman" pitchFamily="18" charset="0"/>
                <a:ea typeface="Calibri" pitchFamily="34" charset="0"/>
                <a:cs typeface="Times New Roman" pitchFamily="18" charset="0"/>
              </a:rPr>
              <a:t>Khulna-9208, Bangladesh</a:t>
            </a:r>
          </a:p>
          <a:p>
            <a:pPr algn="ctr" defTabSz="914400" eaLnBrk="0" fontAlgn="base" hangingPunct="0">
              <a:spcBef>
                <a:spcPct val="0"/>
              </a:spcBef>
              <a:spcAft>
                <a:spcPct val="0"/>
              </a:spcAft>
            </a:pPr>
            <a:endParaRPr lang="en-US" sz="2000" dirty="0">
              <a:solidFill>
                <a:prstClr val="black"/>
              </a:solidFill>
              <a:latin typeface="Times New Roman" pitchFamily="18" charset="0"/>
              <a:cs typeface="Times New Roman" pitchFamily="18" charset="0"/>
            </a:endParaRPr>
          </a:p>
          <a:p>
            <a:pPr algn="ctr" defTabSz="914400" eaLnBrk="0" fontAlgn="base" hangingPunct="0">
              <a:spcBef>
                <a:spcPct val="0"/>
              </a:spcBef>
              <a:spcAft>
                <a:spcPct val="0"/>
              </a:spcAft>
            </a:pPr>
            <a:endParaRPr lang="pt-PT" sz="2000" dirty="0">
              <a:solidFill>
                <a:prstClr val="black"/>
              </a:solidFill>
              <a:latin typeface="Arial" pitchFamily="34" charset="0"/>
              <a:cs typeface="Arial" pitchFamily="34" charset="0"/>
            </a:endParaRPr>
          </a:p>
        </p:txBody>
      </p:sp>
      <p:sp>
        <p:nvSpPr>
          <p:cNvPr id="10" name="Rectangle 9"/>
          <p:cNvSpPr/>
          <p:nvPr/>
        </p:nvSpPr>
        <p:spPr>
          <a:xfrm>
            <a:off x="1952874" y="660400"/>
            <a:ext cx="7736840" cy="174752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4000" dirty="0" smtClean="0">
                <a:solidFill>
                  <a:prstClr val="white"/>
                </a:solidFill>
                <a:latin typeface="Calibri"/>
              </a:rPr>
              <a:t>Violence Detection: Introducing a Machine Learning Based Novel Method </a:t>
            </a:r>
            <a:endParaRPr lang="en-US" sz="4000" dirty="0">
              <a:solidFill>
                <a:prstClr val="white"/>
              </a:solidFill>
              <a:latin typeface="Calibri"/>
            </a:endParaRPr>
          </a:p>
        </p:txBody>
      </p:sp>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0747" y="0"/>
            <a:ext cx="1931253" cy="153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545407" y="2875079"/>
            <a:ext cx="3228514" cy="3262432"/>
          </a:xfrm>
          <a:prstGeom prst="rect">
            <a:avLst/>
          </a:prstGeom>
          <a:noFill/>
        </p:spPr>
        <p:txBody>
          <a:bodyPr wrap="square" rtlCol="0">
            <a:spAutoFit/>
          </a:bodyPr>
          <a:lstStyle/>
          <a:p>
            <a:pPr algn="ctr"/>
            <a:r>
              <a:rPr lang="en-US" sz="2800" b="1" u="sng" dirty="0" smtClean="0">
                <a:solidFill>
                  <a:srgbClr val="0070C0"/>
                </a:solidFill>
              </a:rPr>
              <a:t>Team Members</a:t>
            </a:r>
          </a:p>
          <a:p>
            <a:pPr algn="ctr"/>
            <a:endParaRPr lang="en-US" sz="2800" u="sng" dirty="0"/>
          </a:p>
          <a:p>
            <a:pPr algn="ctr"/>
            <a:r>
              <a:rPr lang="en-US" sz="2400" b="1" dirty="0" smtClean="0">
                <a:solidFill>
                  <a:srgbClr val="0070C0"/>
                </a:solidFill>
              </a:rPr>
              <a:t>Khan </a:t>
            </a:r>
            <a:r>
              <a:rPr lang="en-US" sz="2400" b="1" dirty="0" err="1" smtClean="0">
                <a:solidFill>
                  <a:srgbClr val="0070C0"/>
                </a:solidFill>
              </a:rPr>
              <a:t>Anik</a:t>
            </a:r>
            <a:r>
              <a:rPr lang="en-US" sz="2400" b="1" dirty="0" smtClean="0">
                <a:solidFill>
                  <a:srgbClr val="0070C0"/>
                </a:solidFill>
              </a:rPr>
              <a:t> Islam</a:t>
            </a:r>
          </a:p>
          <a:p>
            <a:pPr algn="ctr"/>
            <a:r>
              <a:rPr lang="en-US" sz="2400" b="1" dirty="0" smtClean="0">
                <a:solidFill>
                  <a:srgbClr val="0070C0"/>
                </a:solidFill>
              </a:rPr>
              <a:t>&amp;</a:t>
            </a:r>
          </a:p>
          <a:p>
            <a:pPr algn="ctr"/>
            <a:r>
              <a:rPr lang="en-US" sz="2400" b="1" dirty="0" err="1" smtClean="0">
                <a:solidFill>
                  <a:srgbClr val="0070C0"/>
                </a:solidFill>
              </a:rPr>
              <a:t>Kifayat</a:t>
            </a:r>
            <a:r>
              <a:rPr lang="en-US" sz="2400" b="1" dirty="0" smtClean="0">
                <a:solidFill>
                  <a:srgbClr val="0070C0"/>
                </a:solidFill>
              </a:rPr>
              <a:t> </a:t>
            </a:r>
            <a:r>
              <a:rPr lang="en-US" sz="2400" b="1" dirty="0" err="1" smtClean="0">
                <a:solidFill>
                  <a:srgbClr val="0070C0"/>
                </a:solidFill>
              </a:rPr>
              <a:t>Tasnim</a:t>
            </a:r>
            <a:endParaRPr lang="en-US" sz="2400" b="1" dirty="0" smtClean="0">
              <a:solidFill>
                <a:srgbClr val="0070C0"/>
              </a:solidFill>
            </a:endParaRPr>
          </a:p>
          <a:p>
            <a:pPr algn="ctr" defTabSz="91440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Mathematics Discipline</a:t>
            </a:r>
          </a:p>
          <a:p>
            <a:pPr algn="ctr" defTabSz="91440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Khulna University</a:t>
            </a:r>
          </a:p>
          <a:p>
            <a:pPr algn="ctr" defTabSz="914400" eaLnBrk="0" fontAlgn="base" hangingPunct="0">
              <a:spcBef>
                <a:spcPct val="0"/>
              </a:spcBef>
              <a:spcAft>
                <a:spcPct val="0"/>
              </a:spcAft>
            </a:pPr>
            <a:r>
              <a:rPr lang="en-US" dirty="0">
                <a:solidFill>
                  <a:prstClr val="black"/>
                </a:solidFill>
                <a:latin typeface="Times New Roman" pitchFamily="18" charset="0"/>
                <a:ea typeface="Calibri" pitchFamily="34" charset="0"/>
                <a:cs typeface="Times New Roman" pitchFamily="18" charset="0"/>
              </a:rPr>
              <a:t>Khulna-9208, Bangladesh</a:t>
            </a:r>
          </a:p>
          <a:p>
            <a:pPr algn="ctr"/>
            <a:endParaRPr lang="en-US" sz="2400" b="1" dirty="0">
              <a:solidFill>
                <a:srgbClr val="0070C0"/>
              </a:solidFill>
            </a:endParaRPr>
          </a:p>
        </p:txBody>
      </p:sp>
    </p:spTree>
    <p:extLst>
      <p:ext uri="{BB962C8B-B14F-4D97-AF65-F5344CB8AC3E}">
        <p14:creationId xmlns:p14="http://schemas.microsoft.com/office/powerpoint/2010/main" val="18809894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7763" y="1028103"/>
            <a:ext cx="9898436" cy="5576455"/>
          </a:xfrm>
          <a:prstGeom prst="rect">
            <a:avLst/>
          </a:prstGeom>
        </p:spPr>
      </p:pic>
      <p:sp>
        <p:nvSpPr>
          <p:cNvPr id="5" name="Rounded Rectangle 4"/>
          <p:cNvSpPr/>
          <p:nvPr/>
        </p:nvSpPr>
        <p:spPr>
          <a:xfrm>
            <a:off x="2514600" y="5486400"/>
            <a:ext cx="1676400" cy="762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latin typeface="Bodoni MT Black" panose="02070A03080606020203" pitchFamily="18" charset="0"/>
              </a:rPr>
              <a:t>Explain</a:t>
            </a:r>
          </a:p>
        </p:txBody>
      </p:sp>
      <p:sp>
        <p:nvSpPr>
          <p:cNvPr id="6" name="Rounded Rectangle 5"/>
          <p:cNvSpPr/>
          <p:nvPr/>
        </p:nvSpPr>
        <p:spPr>
          <a:xfrm>
            <a:off x="8895255" y="5344391"/>
            <a:ext cx="1676400" cy="762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latin typeface="Bodoni MT Black" panose="02070A03080606020203" pitchFamily="18" charset="0"/>
              </a:rPr>
              <a:t>Predict</a:t>
            </a:r>
          </a:p>
        </p:txBody>
      </p:sp>
      <p:sp>
        <p:nvSpPr>
          <p:cNvPr id="7" name="Rounded Rectangle 6"/>
          <p:cNvSpPr/>
          <p:nvPr/>
        </p:nvSpPr>
        <p:spPr>
          <a:xfrm>
            <a:off x="5872018" y="5480030"/>
            <a:ext cx="1828800" cy="762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latin typeface="Bodoni MT Black" panose="02070A03080606020203" pitchFamily="18" charset="0"/>
              </a:rPr>
              <a:t>Describe</a:t>
            </a:r>
          </a:p>
        </p:txBody>
      </p:sp>
      <p:sp>
        <p:nvSpPr>
          <p:cNvPr id="9" name="Title 8"/>
          <p:cNvSpPr>
            <a:spLocks noGrp="1"/>
          </p:cNvSpPr>
          <p:nvPr>
            <p:ph type="title"/>
          </p:nvPr>
        </p:nvSpPr>
        <p:spPr>
          <a:xfrm>
            <a:off x="1167763" y="153977"/>
            <a:ext cx="10226964" cy="706293"/>
          </a:xfrm>
        </p:spPr>
        <p:txBody>
          <a:bodyPr>
            <a:normAutofit/>
          </a:bodyPr>
          <a:lstStyle/>
          <a:p>
            <a:pPr algn="ctr"/>
            <a:r>
              <a:rPr lang="en-US" sz="3600" b="1" dirty="0" smtClean="0"/>
              <a:t>Our Strategy and Approach for Solving this Problem</a:t>
            </a:r>
            <a:endParaRPr lang="en-US" sz="3600" b="1" dirty="0"/>
          </a:p>
        </p:txBody>
      </p:sp>
      <p:sp>
        <p:nvSpPr>
          <p:cNvPr id="10" name="Rounded Rectangle 9"/>
          <p:cNvSpPr/>
          <p:nvPr/>
        </p:nvSpPr>
        <p:spPr>
          <a:xfrm>
            <a:off x="1905000" y="1925473"/>
            <a:ext cx="2438400" cy="762000"/>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Social Sciences</a:t>
            </a:r>
          </a:p>
        </p:txBody>
      </p:sp>
      <p:sp>
        <p:nvSpPr>
          <p:cNvPr id="11" name="Rounded Rectangle 10"/>
          <p:cNvSpPr/>
          <p:nvPr/>
        </p:nvSpPr>
        <p:spPr>
          <a:xfrm>
            <a:off x="8631382" y="4084224"/>
            <a:ext cx="1828800" cy="762000"/>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Machine learning</a:t>
            </a:r>
          </a:p>
        </p:txBody>
      </p:sp>
      <p:sp>
        <p:nvSpPr>
          <p:cNvPr id="12" name="Rounded Rectangle 11"/>
          <p:cNvSpPr/>
          <p:nvPr/>
        </p:nvSpPr>
        <p:spPr>
          <a:xfrm>
            <a:off x="6281245" y="2295881"/>
            <a:ext cx="1828800" cy="762000"/>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Statistics</a:t>
            </a:r>
          </a:p>
        </p:txBody>
      </p:sp>
      <p:sp>
        <p:nvSpPr>
          <p:cNvPr id="2" name="Footer Placeholder 1"/>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3" name="Slide Number Placeholder 2"/>
          <p:cNvSpPr>
            <a:spLocks noGrp="1"/>
          </p:cNvSpPr>
          <p:nvPr>
            <p:ph type="sldNum" sz="quarter" idx="12"/>
          </p:nvPr>
        </p:nvSpPr>
        <p:spPr/>
        <p:txBody>
          <a:bodyPr/>
          <a:lstStyle/>
          <a:p>
            <a:fld id="{EC26F010-DF8C-491B-9CBB-184BE78426AD}" type="slidenum">
              <a:rPr lang="en-US" smtClean="0"/>
              <a:t>10</a:t>
            </a:fld>
            <a:endParaRPr lang="en-US"/>
          </a:p>
        </p:txBody>
      </p:sp>
    </p:spTree>
    <p:extLst>
      <p:ext uri="{BB962C8B-B14F-4D97-AF65-F5344CB8AC3E}">
        <p14:creationId xmlns:p14="http://schemas.microsoft.com/office/powerpoint/2010/main" val="2552540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63075" y="3362251"/>
            <a:ext cx="9144000" cy="1295400"/>
          </a:xfrm>
          <a:solidFill>
            <a:schemeClr val="accent4">
              <a:lumMod val="75000"/>
            </a:schemeClr>
          </a:solidFill>
        </p:spPr>
        <p:txBody>
          <a:bodyPr anchor="ctr"/>
          <a:lstStyle/>
          <a:p>
            <a:pPr algn="ctr"/>
            <a:r>
              <a:rPr lang="en-US" b="1" dirty="0" smtClean="0"/>
              <a:t>Evaluation, Validation</a:t>
            </a:r>
            <a:br>
              <a:rPr lang="en-US" b="1" dirty="0" smtClean="0"/>
            </a:br>
            <a:r>
              <a:rPr lang="en-US" b="1" dirty="0" smtClean="0"/>
              <a:t>&amp; Model Selection</a:t>
            </a:r>
            <a:endParaRPr lang="en-US" b="1" dirty="0"/>
          </a:p>
        </p:txBody>
      </p:sp>
      <p:grpSp>
        <p:nvGrpSpPr>
          <p:cNvPr id="3" name="Group 36"/>
          <p:cNvGrpSpPr/>
          <p:nvPr/>
        </p:nvGrpSpPr>
        <p:grpSpPr>
          <a:xfrm>
            <a:off x="1437675" y="4849118"/>
            <a:ext cx="8996680" cy="1604665"/>
            <a:chOff x="685800" y="4796135"/>
            <a:chExt cx="8130002" cy="1609130"/>
          </a:xfrm>
        </p:grpSpPr>
        <p:sp>
          <p:nvSpPr>
            <p:cNvPr id="6" name="Rectangle 12"/>
            <p:cNvSpPr>
              <a:spLocks noChangeArrowheads="1"/>
            </p:cNvSpPr>
            <p:nvPr/>
          </p:nvSpPr>
          <p:spPr bwMode="auto">
            <a:xfrm>
              <a:off x="4114800" y="4796135"/>
              <a:ext cx="2438400" cy="685800"/>
            </a:xfrm>
            <a:prstGeom prst="rect">
              <a:avLst/>
            </a:prstGeom>
            <a:noFill/>
            <a:ln w="9525">
              <a:noFill/>
              <a:miter lim="800000"/>
              <a:headEnd/>
              <a:tailEnd/>
            </a:ln>
            <a:effectLst/>
          </p:spPr>
          <p:txBody>
            <a:bodyPr/>
            <a:lstStyle/>
            <a:p>
              <a:pPr defTabSz="914400" fontAlgn="base">
                <a:spcBef>
                  <a:spcPct val="0"/>
                </a:spcBef>
                <a:spcAft>
                  <a:spcPct val="0"/>
                </a:spcAft>
              </a:pPr>
              <a:r>
                <a:rPr lang="en-US" sz="3200" b="1" dirty="0">
                  <a:solidFill>
                    <a:srgbClr val="FF9900"/>
                  </a:solidFill>
                  <a:latin typeface="Calibri"/>
                  <a:cs typeface="Arial" charset="0"/>
                </a:rPr>
                <a:t>Training data</a:t>
              </a:r>
            </a:p>
          </p:txBody>
        </p:sp>
        <p:sp>
          <p:nvSpPr>
            <p:cNvPr id="14" name="Rectangle 13"/>
            <p:cNvSpPr/>
            <p:nvPr/>
          </p:nvSpPr>
          <p:spPr>
            <a:xfrm>
              <a:off x="685800" y="4861917"/>
              <a:ext cx="1828800" cy="1077218"/>
            </a:xfrm>
            <a:prstGeom prst="rect">
              <a:avLst/>
            </a:prstGeom>
          </p:spPr>
          <p:txBody>
            <a:bodyPr wrap="square">
              <a:spAutoFit/>
            </a:bodyPr>
            <a:lstStyle/>
            <a:p>
              <a:pPr algn="ctr" defTabSz="914400" fontAlgn="base">
                <a:spcBef>
                  <a:spcPct val="0"/>
                </a:spcBef>
                <a:spcAft>
                  <a:spcPct val="0"/>
                </a:spcAft>
              </a:pPr>
              <a:r>
                <a:rPr lang="en-US" sz="3200" b="1" dirty="0">
                  <a:solidFill>
                    <a:srgbClr val="FF9900"/>
                  </a:solidFill>
                  <a:latin typeface="Calibri"/>
                  <a:cs typeface="Arial" charset="0"/>
                </a:rPr>
                <a:t>Empirical model</a:t>
              </a:r>
            </a:p>
          </p:txBody>
        </p:sp>
        <p:sp>
          <p:nvSpPr>
            <p:cNvPr id="15" name="Rectangle 12"/>
            <p:cNvSpPr>
              <a:spLocks noChangeArrowheads="1"/>
            </p:cNvSpPr>
            <p:nvPr/>
          </p:nvSpPr>
          <p:spPr bwMode="auto">
            <a:xfrm>
              <a:off x="4114800" y="5481935"/>
              <a:ext cx="2438400" cy="685800"/>
            </a:xfrm>
            <a:prstGeom prst="rect">
              <a:avLst/>
            </a:prstGeom>
            <a:noFill/>
            <a:ln w="9525">
              <a:noFill/>
              <a:miter lim="800000"/>
              <a:headEnd/>
              <a:tailEnd/>
            </a:ln>
            <a:effectLst/>
          </p:spPr>
          <p:txBody>
            <a:bodyPr/>
            <a:lstStyle/>
            <a:p>
              <a:pPr defTabSz="914400" fontAlgn="base">
                <a:spcBef>
                  <a:spcPct val="0"/>
                </a:spcBef>
                <a:spcAft>
                  <a:spcPct val="0"/>
                </a:spcAft>
              </a:pPr>
              <a:r>
                <a:rPr lang="en-US" sz="3200" b="1" dirty="0">
                  <a:solidFill>
                    <a:srgbClr val="FF9900"/>
                  </a:solidFill>
                  <a:latin typeface="Calibri"/>
                  <a:cs typeface="Arial" charset="0"/>
                </a:rPr>
                <a:t>Holdout data</a:t>
              </a:r>
            </a:p>
          </p:txBody>
        </p:sp>
        <p:cxnSp>
          <p:nvCxnSpPr>
            <p:cNvPr id="16" name="Straight Arrow Connector 15"/>
            <p:cNvCxnSpPr/>
            <p:nvPr/>
          </p:nvCxnSpPr>
          <p:spPr>
            <a:xfrm flipV="1">
              <a:off x="2667000" y="5100935"/>
              <a:ext cx="1219200" cy="22860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743200" y="5558135"/>
              <a:ext cx="1143000" cy="304800"/>
            </a:xfrm>
            <a:prstGeom prst="straightConnector1">
              <a:avLst/>
            </a:prstGeom>
            <a:ln w="3810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203043" y="5943600"/>
              <a:ext cx="2348976" cy="461665"/>
            </a:xfrm>
            <a:prstGeom prst="rect">
              <a:avLst/>
            </a:prstGeom>
          </p:spPr>
          <p:txBody>
            <a:bodyPr wrap="none">
              <a:spAutoFit/>
            </a:bodyPr>
            <a:lstStyle/>
            <a:p>
              <a:pPr algn="ctr" defTabSz="914400" fontAlgn="base">
                <a:spcBef>
                  <a:spcPct val="0"/>
                </a:spcBef>
                <a:spcAft>
                  <a:spcPct val="0"/>
                </a:spcAft>
              </a:pPr>
              <a:r>
                <a:rPr lang="en-US" sz="2400" b="1" dirty="0">
                  <a:solidFill>
                    <a:srgbClr val="FF9900"/>
                  </a:solidFill>
                  <a:latin typeface="Calibri"/>
                  <a:cs typeface="Arial" charset="0"/>
                </a:rPr>
                <a:t>Predictive power</a:t>
              </a:r>
              <a:endParaRPr lang="en-US" sz="2400" dirty="0">
                <a:solidFill>
                  <a:srgbClr val="FF9900"/>
                </a:solidFill>
                <a:latin typeface="Calibri"/>
                <a:cs typeface="Arial" charset="0"/>
              </a:endParaRPr>
            </a:p>
          </p:txBody>
        </p:sp>
        <p:sp>
          <p:nvSpPr>
            <p:cNvPr id="33" name="Right Brace 32"/>
            <p:cNvSpPr/>
            <p:nvPr/>
          </p:nvSpPr>
          <p:spPr>
            <a:xfrm>
              <a:off x="6629400" y="5029200"/>
              <a:ext cx="304800" cy="838200"/>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pPr>
              <a:endParaRPr lang="en-US">
                <a:solidFill>
                  <a:srgbClr val="FFFFFF"/>
                </a:solidFill>
                <a:latin typeface="Calibri"/>
              </a:endParaRPr>
            </a:p>
          </p:txBody>
        </p:sp>
        <p:sp>
          <p:nvSpPr>
            <p:cNvPr id="34" name="Rectangle 33"/>
            <p:cNvSpPr/>
            <p:nvPr/>
          </p:nvSpPr>
          <p:spPr>
            <a:xfrm>
              <a:off x="7010400" y="5036403"/>
              <a:ext cx="1805402" cy="830997"/>
            </a:xfrm>
            <a:prstGeom prst="rect">
              <a:avLst/>
            </a:prstGeom>
          </p:spPr>
          <p:txBody>
            <a:bodyPr wrap="square">
              <a:spAutoFit/>
            </a:bodyPr>
            <a:lstStyle/>
            <a:p>
              <a:pPr algn="ctr" defTabSz="914400" fontAlgn="base">
                <a:spcBef>
                  <a:spcPct val="0"/>
                </a:spcBef>
                <a:spcAft>
                  <a:spcPct val="0"/>
                </a:spcAft>
              </a:pPr>
              <a:r>
                <a:rPr lang="en-US" sz="2400" b="1" dirty="0">
                  <a:solidFill>
                    <a:srgbClr val="FF9900"/>
                  </a:solidFill>
                  <a:latin typeface="Calibri"/>
                  <a:cs typeface="Arial" charset="0"/>
                </a:rPr>
                <a:t>Over-fitting analysis</a:t>
              </a:r>
              <a:endParaRPr lang="en-US" sz="2400" dirty="0">
                <a:solidFill>
                  <a:srgbClr val="FF9900"/>
                </a:solidFill>
                <a:latin typeface="Calibri"/>
                <a:cs typeface="Arial" charset="0"/>
              </a:endParaRPr>
            </a:p>
          </p:txBody>
        </p:sp>
      </p:grpSp>
      <p:grpSp>
        <p:nvGrpSpPr>
          <p:cNvPr id="4" name="Group 35"/>
          <p:cNvGrpSpPr/>
          <p:nvPr/>
        </p:nvGrpSpPr>
        <p:grpSpPr>
          <a:xfrm>
            <a:off x="2449552" y="1089317"/>
            <a:ext cx="7543800" cy="2057400"/>
            <a:chOff x="609600" y="457200"/>
            <a:chExt cx="7543800" cy="2057400"/>
          </a:xfrm>
        </p:grpSpPr>
        <p:cxnSp>
          <p:nvCxnSpPr>
            <p:cNvPr id="9" name="Straight Arrow Connector 8"/>
            <p:cNvCxnSpPr/>
            <p:nvPr/>
          </p:nvCxnSpPr>
          <p:spPr>
            <a:xfrm>
              <a:off x="3048000" y="1892994"/>
              <a:ext cx="685800" cy="1588"/>
            </a:xfrm>
            <a:prstGeom prst="straightConnector1">
              <a:avLst/>
            </a:prstGeom>
            <a:ln w="3810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096000" y="1969194"/>
              <a:ext cx="685800" cy="1588"/>
            </a:xfrm>
            <a:prstGeom prst="straightConnector1">
              <a:avLst/>
            </a:prstGeom>
            <a:ln w="3810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9600" y="1437382"/>
              <a:ext cx="2133600" cy="1077218"/>
            </a:xfrm>
            <a:prstGeom prst="rect">
              <a:avLst/>
            </a:prstGeom>
          </p:spPr>
          <p:txBody>
            <a:bodyPr wrap="square">
              <a:spAutoFit/>
            </a:bodyPr>
            <a:lstStyle/>
            <a:p>
              <a:pPr algn="ctr" defTabSz="914400" fontAlgn="base">
                <a:spcBef>
                  <a:spcPct val="0"/>
                </a:spcBef>
                <a:spcAft>
                  <a:spcPct val="0"/>
                </a:spcAft>
              </a:pPr>
              <a:r>
                <a:rPr lang="en-US" sz="3200" b="1" dirty="0">
                  <a:solidFill>
                    <a:srgbClr val="FFFFFF"/>
                  </a:solidFill>
                  <a:latin typeface="Calibri"/>
                  <a:cs typeface="Arial" charset="0"/>
                </a:rPr>
                <a:t>Theoretical model</a:t>
              </a:r>
            </a:p>
          </p:txBody>
        </p:sp>
        <p:sp>
          <p:nvSpPr>
            <p:cNvPr id="12" name="Rectangle 11"/>
            <p:cNvSpPr/>
            <p:nvPr/>
          </p:nvSpPr>
          <p:spPr>
            <a:xfrm>
              <a:off x="4038601" y="1397675"/>
              <a:ext cx="1981199" cy="1077218"/>
            </a:xfrm>
            <a:prstGeom prst="rect">
              <a:avLst/>
            </a:prstGeom>
          </p:spPr>
          <p:txBody>
            <a:bodyPr wrap="square">
              <a:spAutoFit/>
            </a:bodyPr>
            <a:lstStyle/>
            <a:p>
              <a:pPr algn="ctr" defTabSz="914400" fontAlgn="base">
                <a:spcBef>
                  <a:spcPct val="0"/>
                </a:spcBef>
                <a:spcAft>
                  <a:spcPct val="0"/>
                </a:spcAft>
              </a:pPr>
              <a:r>
                <a:rPr lang="en-US" sz="3200" b="1" dirty="0">
                  <a:solidFill>
                    <a:srgbClr val="FFFFFF"/>
                  </a:solidFill>
                  <a:latin typeface="Calibri"/>
                  <a:cs typeface="Arial" charset="0"/>
                </a:rPr>
                <a:t>Empirical model</a:t>
              </a:r>
            </a:p>
          </p:txBody>
        </p:sp>
        <p:sp>
          <p:nvSpPr>
            <p:cNvPr id="13" name="Rectangle 12"/>
            <p:cNvSpPr/>
            <p:nvPr/>
          </p:nvSpPr>
          <p:spPr>
            <a:xfrm>
              <a:off x="7086600" y="1614607"/>
              <a:ext cx="1066800" cy="584775"/>
            </a:xfrm>
            <a:prstGeom prst="rect">
              <a:avLst/>
            </a:prstGeom>
          </p:spPr>
          <p:txBody>
            <a:bodyPr wrap="square">
              <a:spAutoFit/>
            </a:bodyPr>
            <a:lstStyle/>
            <a:p>
              <a:pPr algn="ctr" defTabSz="914400" fontAlgn="base">
                <a:spcBef>
                  <a:spcPct val="0"/>
                </a:spcBef>
                <a:spcAft>
                  <a:spcPct val="0"/>
                </a:spcAft>
              </a:pPr>
              <a:r>
                <a:rPr lang="en-US" sz="3200" b="1" dirty="0">
                  <a:solidFill>
                    <a:srgbClr val="FFFFFF"/>
                  </a:solidFill>
                  <a:latin typeface="Calibri"/>
                  <a:cs typeface="Arial" charset="0"/>
                </a:rPr>
                <a:t>Data</a:t>
              </a:r>
            </a:p>
          </p:txBody>
        </p:sp>
        <p:sp>
          <p:nvSpPr>
            <p:cNvPr id="22" name="Rectangle 21"/>
            <p:cNvSpPr/>
            <p:nvPr/>
          </p:nvSpPr>
          <p:spPr>
            <a:xfrm>
              <a:off x="2667000" y="751582"/>
              <a:ext cx="1480855" cy="461665"/>
            </a:xfrm>
            <a:prstGeom prst="rect">
              <a:avLst/>
            </a:prstGeom>
          </p:spPr>
          <p:txBody>
            <a:bodyPr wrap="none">
              <a:spAutoFit/>
            </a:bodyPr>
            <a:lstStyle/>
            <a:p>
              <a:pPr defTabSz="914400" fontAlgn="base">
                <a:spcBef>
                  <a:spcPct val="0"/>
                </a:spcBef>
                <a:spcAft>
                  <a:spcPct val="0"/>
                </a:spcAft>
              </a:pPr>
              <a:r>
                <a:rPr lang="en-US" sz="2400" b="1" dirty="0">
                  <a:solidFill>
                    <a:srgbClr val="FFFFFF"/>
                  </a:solidFill>
                  <a:latin typeface="Calibri"/>
                  <a:cs typeface="Arial" charset="0"/>
                </a:rPr>
                <a:t>Validation</a:t>
              </a:r>
              <a:endParaRPr lang="en-US" sz="2400" dirty="0">
                <a:solidFill>
                  <a:srgbClr val="FFFFFF"/>
                </a:solidFill>
                <a:latin typeface="Calibri"/>
                <a:cs typeface="Arial" charset="0"/>
              </a:endParaRPr>
            </a:p>
          </p:txBody>
        </p:sp>
        <p:sp>
          <p:nvSpPr>
            <p:cNvPr id="23" name="Rectangle 22"/>
            <p:cNvSpPr/>
            <p:nvPr/>
          </p:nvSpPr>
          <p:spPr>
            <a:xfrm>
              <a:off x="5679791" y="457200"/>
              <a:ext cx="1587294" cy="461665"/>
            </a:xfrm>
            <a:prstGeom prst="rect">
              <a:avLst/>
            </a:prstGeom>
          </p:spPr>
          <p:txBody>
            <a:bodyPr wrap="none">
              <a:spAutoFit/>
            </a:bodyPr>
            <a:lstStyle/>
            <a:p>
              <a:pPr algn="ctr" defTabSz="914400" fontAlgn="base">
                <a:spcBef>
                  <a:spcPct val="0"/>
                </a:spcBef>
                <a:spcAft>
                  <a:spcPct val="0"/>
                </a:spcAft>
              </a:pPr>
              <a:r>
                <a:rPr lang="en-US" sz="2400" b="1" dirty="0">
                  <a:solidFill>
                    <a:srgbClr val="FFFFFF"/>
                  </a:solidFill>
                  <a:latin typeface="Calibri"/>
                  <a:cs typeface="Arial" charset="0"/>
                </a:rPr>
                <a:t>Model fit ≠</a:t>
              </a:r>
            </a:p>
          </p:txBody>
        </p:sp>
        <p:sp>
          <p:nvSpPr>
            <p:cNvPr id="35" name="Rectangle 34"/>
            <p:cNvSpPr/>
            <p:nvPr/>
          </p:nvSpPr>
          <p:spPr>
            <a:xfrm>
              <a:off x="5173822" y="909935"/>
              <a:ext cx="2599238" cy="461665"/>
            </a:xfrm>
            <a:prstGeom prst="rect">
              <a:avLst/>
            </a:prstGeom>
          </p:spPr>
          <p:txBody>
            <a:bodyPr wrap="none">
              <a:spAutoFit/>
            </a:bodyPr>
            <a:lstStyle/>
            <a:p>
              <a:pPr algn="ctr" defTabSz="914400" fontAlgn="base">
                <a:spcBef>
                  <a:spcPct val="0"/>
                </a:spcBef>
                <a:spcAft>
                  <a:spcPct val="0"/>
                </a:spcAft>
              </a:pPr>
              <a:r>
                <a:rPr lang="en-US" sz="2400" b="1" dirty="0">
                  <a:solidFill>
                    <a:srgbClr val="FFFFFF"/>
                  </a:solidFill>
                  <a:latin typeface="Calibri"/>
                  <a:cs typeface="Arial" charset="0"/>
                </a:rPr>
                <a:t>Explanatory power</a:t>
              </a:r>
            </a:p>
          </p:txBody>
        </p:sp>
      </p:grpSp>
      <p:sp>
        <p:nvSpPr>
          <p:cNvPr id="5" name="TextBox 4"/>
          <p:cNvSpPr txBox="1"/>
          <p:nvPr/>
        </p:nvSpPr>
        <p:spPr>
          <a:xfrm>
            <a:off x="1572430" y="10872"/>
            <a:ext cx="9400370" cy="646331"/>
          </a:xfrm>
          <a:prstGeom prst="rect">
            <a:avLst/>
          </a:prstGeom>
          <a:noFill/>
        </p:spPr>
        <p:txBody>
          <a:bodyPr wrap="square" rtlCol="0">
            <a:spAutoFit/>
          </a:bodyPr>
          <a:lstStyle/>
          <a:p>
            <a:pPr algn="ctr"/>
            <a:r>
              <a:rPr lang="en-US" sz="3600" dirty="0" smtClean="0"/>
              <a:t>Standard Working Process in Scientific Research</a:t>
            </a:r>
            <a:endParaRPr lang="en-US" sz="3600" dirty="0"/>
          </a:p>
        </p:txBody>
      </p:sp>
      <p:sp>
        <p:nvSpPr>
          <p:cNvPr id="7" name="Footer Placeholder 6"/>
          <p:cNvSpPr>
            <a:spLocks noGrp="1"/>
          </p:cNvSpPr>
          <p:nvPr>
            <p:ph type="ftr" sz="quarter" idx="11"/>
          </p:nvPr>
        </p:nvSpPr>
        <p:spPr/>
        <p:txBody>
          <a:bodyPr/>
          <a:lstStyle/>
          <a:p>
            <a:r>
              <a:rPr lang="en-US" altLang="en-US" smtClean="0"/>
              <a:t>3rd International Conference on Industrial and Mechanical Engineering and Operations Management (IMEOM), Dhaka, Bangladesh</a:t>
            </a:r>
            <a:endParaRPr lang="en-US" altLang="en-US"/>
          </a:p>
        </p:txBody>
      </p:sp>
      <p:sp>
        <p:nvSpPr>
          <p:cNvPr id="8" name="Slide Number Placeholder 7"/>
          <p:cNvSpPr>
            <a:spLocks noGrp="1"/>
          </p:cNvSpPr>
          <p:nvPr>
            <p:ph type="sldNum" sz="quarter" idx="12"/>
          </p:nvPr>
        </p:nvSpPr>
        <p:spPr/>
        <p:txBody>
          <a:bodyPr/>
          <a:lstStyle/>
          <a:p>
            <a:fld id="{6A69843B-1974-4699-9ABC-F887A21BC814}" type="slidenum">
              <a:rPr lang="en-US" altLang="en-US" smtClean="0"/>
              <a:pPr/>
              <a:t>11</a:t>
            </a:fld>
            <a:endParaRPr lang="en-US" altLang="en-US"/>
          </a:p>
        </p:txBody>
      </p:sp>
    </p:spTree>
    <p:extLst>
      <p:ext uri="{BB962C8B-B14F-4D97-AF65-F5344CB8AC3E}">
        <p14:creationId xmlns:p14="http://schemas.microsoft.com/office/powerpoint/2010/main" val="36282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3743960" y="293707"/>
            <a:ext cx="5791200" cy="788988"/>
          </a:xfrm>
        </p:spPr>
        <p:txBody>
          <a:bodyPr>
            <a:normAutofit/>
          </a:bodyPr>
          <a:lstStyle/>
          <a:p>
            <a:pPr algn="ctr"/>
            <a:r>
              <a:rPr lang="en-US" sz="4800" b="1" dirty="0"/>
              <a:t>Philosophy of Science</a:t>
            </a:r>
          </a:p>
        </p:txBody>
      </p:sp>
      <p:sp>
        <p:nvSpPr>
          <p:cNvPr id="106500" name="Rectangle 4"/>
          <p:cNvSpPr>
            <a:spLocks noChangeArrowheads="1"/>
          </p:cNvSpPr>
          <p:nvPr/>
        </p:nvSpPr>
        <p:spPr bwMode="auto">
          <a:xfrm>
            <a:off x="1752600" y="1219200"/>
            <a:ext cx="6553200" cy="1384995"/>
          </a:xfrm>
          <a:prstGeom prst="rect">
            <a:avLst/>
          </a:prstGeom>
          <a:noFill/>
          <a:ln w="9525">
            <a:noFill/>
            <a:miter lim="800000"/>
            <a:headEnd/>
            <a:tailEnd/>
          </a:ln>
          <a:effectLst/>
        </p:spPr>
        <p:txBody>
          <a:bodyPr>
            <a:spAutoFit/>
          </a:bodyPr>
          <a:lstStyle/>
          <a:p>
            <a:r>
              <a:rPr lang="en-US" sz="2800" b="1" dirty="0">
                <a:latin typeface="+mj-lt"/>
              </a:rPr>
              <a:t>“Explanation and prediction have the same logical structure”</a:t>
            </a:r>
          </a:p>
          <a:p>
            <a:pPr algn="r"/>
            <a:r>
              <a:rPr lang="en-US" sz="2800" b="1" dirty="0">
                <a:latin typeface="+mj-lt"/>
              </a:rPr>
              <a:t>		</a:t>
            </a:r>
            <a:r>
              <a:rPr lang="en-US" sz="2000" dirty="0" err="1">
                <a:latin typeface="+mj-lt"/>
              </a:rPr>
              <a:t>Hempel</a:t>
            </a:r>
            <a:r>
              <a:rPr lang="en-US" sz="2000" dirty="0">
                <a:latin typeface="+mj-lt"/>
              </a:rPr>
              <a:t> &amp; Oppenheim, 1948</a:t>
            </a:r>
          </a:p>
        </p:txBody>
      </p:sp>
      <p:sp>
        <p:nvSpPr>
          <p:cNvPr id="106503" name="Rectangle 7"/>
          <p:cNvSpPr>
            <a:spLocks noChangeArrowheads="1"/>
          </p:cNvSpPr>
          <p:nvPr/>
        </p:nvSpPr>
        <p:spPr bwMode="auto">
          <a:xfrm>
            <a:off x="1524000" y="2590800"/>
            <a:ext cx="6324600" cy="457200"/>
          </a:xfrm>
          <a:prstGeom prst="rect">
            <a:avLst/>
          </a:prstGeom>
          <a:noFill/>
          <a:ln w="9525">
            <a:noFill/>
            <a:miter lim="800000"/>
            <a:headEnd/>
            <a:tailEnd/>
          </a:ln>
          <a:effectLst/>
        </p:spPr>
        <p:txBody>
          <a:bodyPr>
            <a:spAutoFit/>
          </a:bodyPr>
          <a:lstStyle/>
          <a:p>
            <a:endParaRPr lang="en-US" sz="2400">
              <a:latin typeface="+mj-lt"/>
            </a:endParaRPr>
          </a:p>
        </p:txBody>
      </p:sp>
      <p:sp>
        <p:nvSpPr>
          <p:cNvPr id="106504" name="Rectangle 8"/>
          <p:cNvSpPr>
            <a:spLocks noChangeArrowheads="1"/>
          </p:cNvSpPr>
          <p:nvPr/>
        </p:nvSpPr>
        <p:spPr bwMode="auto">
          <a:xfrm>
            <a:off x="2209800" y="2971800"/>
            <a:ext cx="7924800" cy="1815882"/>
          </a:xfrm>
          <a:prstGeom prst="rect">
            <a:avLst/>
          </a:prstGeom>
          <a:noFill/>
          <a:ln w="9525">
            <a:noFill/>
            <a:miter lim="800000"/>
            <a:headEnd/>
            <a:tailEnd/>
          </a:ln>
          <a:effectLst/>
        </p:spPr>
        <p:txBody>
          <a:bodyPr>
            <a:spAutoFit/>
          </a:bodyPr>
          <a:lstStyle/>
          <a:p>
            <a:r>
              <a:rPr lang="en-US" sz="2800" b="1" dirty="0">
                <a:solidFill>
                  <a:schemeClr val="accent1"/>
                </a:solidFill>
                <a:latin typeface="+mj-lt"/>
              </a:rPr>
              <a:t>“It becomes pertinent to investigate the possibilities of predictive procedures autonomous of those used for explanation”</a:t>
            </a:r>
          </a:p>
          <a:p>
            <a:pPr algn="r"/>
            <a:r>
              <a:rPr lang="en-US" sz="2400" dirty="0" err="1">
                <a:solidFill>
                  <a:schemeClr val="accent1"/>
                </a:solidFill>
                <a:latin typeface="+mj-lt"/>
              </a:rPr>
              <a:t>Helmer</a:t>
            </a:r>
            <a:r>
              <a:rPr lang="en-US" sz="2400" dirty="0">
                <a:solidFill>
                  <a:schemeClr val="accent1"/>
                </a:solidFill>
                <a:latin typeface="+mj-lt"/>
              </a:rPr>
              <a:t> &amp; </a:t>
            </a:r>
            <a:r>
              <a:rPr lang="en-US" sz="2400" dirty="0" err="1">
                <a:solidFill>
                  <a:schemeClr val="accent1"/>
                </a:solidFill>
                <a:latin typeface="+mj-lt"/>
              </a:rPr>
              <a:t>Rescher</a:t>
            </a:r>
            <a:r>
              <a:rPr lang="en-US" sz="2400" dirty="0">
                <a:solidFill>
                  <a:schemeClr val="accent1"/>
                </a:solidFill>
                <a:latin typeface="+mj-lt"/>
              </a:rPr>
              <a:t>, 1959</a:t>
            </a:r>
          </a:p>
        </p:txBody>
      </p:sp>
      <p:sp>
        <p:nvSpPr>
          <p:cNvPr id="106506" name="Rectangle 10"/>
          <p:cNvSpPr>
            <a:spLocks noChangeArrowheads="1"/>
          </p:cNvSpPr>
          <p:nvPr/>
        </p:nvSpPr>
        <p:spPr bwMode="auto">
          <a:xfrm>
            <a:off x="1524000" y="4787682"/>
            <a:ext cx="7239000" cy="1508105"/>
          </a:xfrm>
          <a:prstGeom prst="rect">
            <a:avLst/>
          </a:prstGeom>
          <a:noFill/>
          <a:ln w="9525">
            <a:noFill/>
            <a:miter lim="800000"/>
            <a:headEnd/>
            <a:tailEnd/>
          </a:ln>
          <a:effectLst/>
        </p:spPr>
        <p:txBody>
          <a:bodyPr wrap="square">
            <a:spAutoFit/>
          </a:bodyPr>
          <a:lstStyle/>
          <a:p>
            <a:r>
              <a:rPr lang="en-US" sz="2400" b="1" dirty="0">
                <a:latin typeface="+mj-lt"/>
              </a:rPr>
              <a:t>“Theories of social and human behavior address themselves to two distinct goals of science: (1) prediction and (2) understanding” </a:t>
            </a:r>
          </a:p>
          <a:p>
            <a:pPr algn="r"/>
            <a:r>
              <a:rPr lang="en-US" sz="2000" dirty="0" err="1">
                <a:latin typeface="+mj-lt"/>
              </a:rPr>
              <a:t>Dubin</a:t>
            </a:r>
            <a:r>
              <a:rPr lang="en-US" sz="2000" dirty="0">
                <a:latin typeface="+mj-lt"/>
              </a:rPr>
              <a:t>, </a:t>
            </a:r>
            <a:r>
              <a:rPr lang="en-US" sz="2000" i="1" dirty="0">
                <a:latin typeface="+mj-lt"/>
              </a:rPr>
              <a:t>Theory Building</a:t>
            </a:r>
            <a:r>
              <a:rPr lang="en-US" sz="2000" dirty="0">
                <a:latin typeface="+mj-lt"/>
              </a:rPr>
              <a:t>, 1969</a:t>
            </a:r>
          </a:p>
        </p:txBody>
      </p:sp>
      <p:sp>
        <p:nvSpPr>
          <p:cNvPr id="2" name="Footer Placeholder 1"/>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3" name="Slide Number Placeholder 2"/>
          <p:cNvSpPr>
            <a:spLocks noGrp="1"/>
          </p:cNvSpPr>
          <p:nvPr>
            <p:ph type="sldNum" sz="quarter" idx="12"/>
          </p:nvPr>
        </p:nvSpPr>
        <p:spPr/>
        <p:txBody>
          <a:bodyPr/>
          <a:lstStyle/>
          <a:p>
            <a:fld id="{EC26F010-DF8C-491B-9CBB-184BE78426AD}" type="slidenum">
              <a:rPr lang="en-US" smtClean="0"/>
              <a:t>12</a:t>
            </a:fld>
            <a:endParaRPr lang="en-US"/>
          </a:p>
        </p:txBody>
      </p:sp>
    </p:spTree>
    <p:custDataLst>
      <p:tags r:id="rId1"/>
    </p:custDataLst>
    <p:extLst>
      <p:ext uri="{BB962C8B-B14F-4D97-AF65-F5344CB8AC3E}">
        <p14:creationId xmlns:p14="http://schemas.microsoft.com/office/powerpoint/2010/main" val="29965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4" grpId="0"/>
      <p:bldP spid="10650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4183" y="249381"/>
            <a:ext cx="8626764" cy="600364"/>
          </a:xfrm>
        </p:spPr>
        <p:txBody>
          <a:bodyPr>
            <a:noAutofit/>
          </a:bodyPr>
          <a:lstStyle/>
          <a:p>
            <a:r>
              <a:rPr lang="en-US" sz="4000" b="1" dirty="0" smtClean="0"/>
              <a:t>What is the Theory</a:t>
            </a:r>
            <a:endParaRPr lang="en-US" sz="4000" b="1" dirty="0"/>
          </a:p>
        </p:txBody>
      </p:sp>
      <p:sp>
        <p:nvSpPr>
          <p:cNvPr id="3" name="Subtitle 2"/>
          <p:cNvSpPr>
            <a:spLocks noGrp="1"/>
          </p:cNvSpPr>
          <p:nvPr>
            <p:ph type="subTitle" idx="1"/>
          </p:nvPr>
        </p:nvSpPr>
        <p:spPr>
          <a:xfrm>
            <a:off x="701965" y="1025237"/>
            <a:ext cx="10871200" cy="5190836"/>
          </a:xfrm>
        </p:spPr>
        <p:txBody>
          <a:bodyPr>
            <a:noAutofit/>
          </a:bodyPr>
          <a:lstStyle/>
          <a:p>
            <a:pPr algn="just"/>
            <a:r>
              <a:rPr lang="en-US" sz="2800" dirty="0" smtClean="0"/>
              <a:t>According to the Report of US ministry of Media Control </a:t>
            </a:r>
            <a:r>
              <a:rPr lang="en-US" sz="2800" dirty="0"/>
              <a:t>and The influence of the cinema on children and adolescents ,An annotated international bibliography by UNESCO</a:t>
            </a:r>
            <a:endParaRPr lang="en-US" sz="2800" dirty="0" smtClean="0"/>
          </a:p>
          <a:p>
            <a:pPr marL="457200" indent="-457200" algn="just">
              <a:buFont typeface="Arial" panose="020B0604020202020204" pitchFamily="34" charset="0"/>
              <a:buChar char="•"/>
            </a:pPr>
            <a:r>
              <a:rPr lang="en-US" sz="2800" dirty="0" smtClean="0"/>
              <a:t>Media Actor’s and Highlighted Small Number of Negative Characters Influence on Human Psychology .</a:t>
            </a:r>
          </a:p>
          <a:p>
            <a:pPr marL="457200" indent="-457200" algn="just">
              <a:buFont typeface="Arial" panose="020B0604020202020204" pitchFamily="34" charset="0"/>
              <a:buChar char="•"/>
            </a:pPr>
            <a:r>
              <a:rPr lang="en-US" sz="2800" dirty="0" smtClean="0"/>
              <a:t>Media Actors influences the psychology, attitude, behaviors and other patterns of Childs and young population mostly.</a:t>
            </a:r>
          </a:p>
          <a:p>
            <a:pPr marL="457200" indent="-457200" algn="just">
              <a:buFont typeface="Arial" panose="020B0604020202020204" pitchFamily="34" charset="0"/>
              <a:buChar char="•"/>
            </a:pPr>
            <a:r>
              <a:rPr lang="en-US" sz="2800" dirty="0" smtClean="0"/>
              <a:t>According to this study, in general the heroic characters are portrayed by movies and media as a Gangster especially they all are very efficient in committing violence.  The fact is movies and media portray all of their works and attitudes positively.  It means a negative violent attitude or behavior of the heroic character is justified by the portrayal of the director in the media.</a:t>
            </a:r>
          </a:p>
          <a:p>
            <a:pPr algn="just"/>
            <a:endParaRPr lang="en-US" sz="2800" dirty="0" smtClean="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smtClean="0"/>
          </a:p>
          <a:p>
            <a:pPr marL="457200" indent="-457200" algn="just">
              <a:buFont typeface="Arial" panose="020B0604020202020204" pitchFamily="34" charset="0"/>
              <a:buChar char="•"/>
            </a:pPr>
            <a:r>
              <a:rPr lang="en-US" sz="2800" dirty="0" smtClean="0"/>
              <a:t> </a:t>
            </a:r>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13</a:t>
            </a:fld>
            <a:endParaRPr lang="en-US"/>
          </a:p>
        </p:txBody>
      </p:sp>
    </p:spTree>
    <p:extLst>
      <p:ext uri="{BB962C8B-B14F-4D97-AF65-F5344CB8AC3E}">
        <p14:creationId xmlns:p14="http://schemas.microsoft.com/office/powerpoint/2010/main" val="984629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68582" y="295563"/>
            <a:ext cx="8626764" cy="600364"/>
          </a:xfrm>
        </p:spPr>
        <p:txBody>
          <a:bodyPr>
            <a:noAutofit/>
          </a:bodyPr>
          <a:lstStyle/>
          <a:p>
            <a:r>
              <a:rPr lang="en-US" sz="4000" b="1" dirty="0" smtClean="0"/>
              <a:t>What is the Theory</a:t>
            </a:r>
            <a:endParaRPr lang="en-US" sz="4000" b="1" dirty="0"/>
          </a:p>
        </p:txBody>
      </p:sp>
      <p:sp>
        <p:nvSpPr>
          <p:cNvPr id="3" name="Subtitle 2"/>
          <p:cNvSpPr>
            <a:spLocks noGrp="1"/>
          </p:cNvSpPr>
          <p:nvPr>
            <p:ph type="subTitle" idx="1"/>
          </p:nvPr>
        </p:nvSpPr>
        <p:spPr>
          <a:xfrm>
            <a:off x="701965" y="1025237"/>
            <a:ext cx="10871200" cy="5190836"/>
          </a:xfrm>
        </p:spPr>
        <p:txBody>
          <a:bodyPr>
            <a:noAutofit/>
          </a:bodyPr>
          <a:lstStyle/>
          <a:p>
            <a:pPr marL="457200" indent="-457200" algn="just">
              <a:buFont typeface="Arial" panose="020B0604020202020204" pitchFamily="34" charset="0"/>
              <a:buChar char="•"/>
            </a:pPr>
            <a:r>
              <a:rPr lang="en-US" sz="2800" dirty="0" smtClean="0"/>
              <a:t>According to the Report of US ministry of Media Control:</a:t>
            </a:r>
          </a:p>
          <a:p>
            <a:pPr marL="457200" indent="-457200" algn="just">
              <a:buFont typeface="Arial" panose="020B0604020202020204" pitchFamily="34" charset="0"/>
              <a:buChar char="•"/>
            </a:pPr>
            <a:r>
              <a:rPr lang="en-US" sz="2800" dirty="0" smtClean="0"/>
              <a:t>How Media Actor’s and Highlighted Small Number of Negative Characters Influence on Human Psychology ?</a:t>
            </a:r>
          </a:p>
          <a:p>
            <a:pPr marL="457200" indent="-457200" algn="just">
              <a:buFont typeface="Arial" panose="020B0604020202020204" pitchFamily="34" charset="0"/>
              <a:buChar char="•"/>
            </a:pPr>
            <a:r>
              <a:rPr lang="en-US" sz="2800" dirty="0" smtClean="0"/>
              <a:t>Media Actors influences the psychology, attitude, behaviors and other patterns of Childs and young population. </a:t>
            </a:r>
          </a:p>
          <a:p>
            <a:pPr marL="457200" indent="-457200" algn="just">
              <a:buFont typeface="Arial" panose="020B0604020202020204" pitchFamily="34" charset="0"/>
              <a:buChar char="•"/>
            </a:pPr>
            <a:r>
              <a:rPr lang="en-US" sz="2800" dirty="0" smtClean="0"/>
              <a:t>According to this study, in general the heroic characters are portrayed by movies and media as a Gangster especially they all are very efficient in committing violence.  The fact is movies and media portray all of their works and attitudes positively.  It means a negative violent attitude or behavior of the heroic character is justified by the portrayal of the director in the media.</a:t>
            </a:r>
          </a:p>
          <a:p>
            <a:pPr algn="just"/>
            <a:endParaRPr lang="en-US" sz="2800" dirty="0" smtClean="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smtClean="0"/>
          </a:p>
          <a:p>
            <a:pPr marL="457200" indent="-457200" algn="just">
              <a:buFont typeface="Arial" panose="020B0604020202020204" pitchFamily="34" charset="0"/>
              <a:buChar char="•"/>
            </a:pPr>
            <a:r>
              <a:rPr lang="en-US" sz="2800" dirty="0" smtClean="0"/>
              <a:t> </a:t>
            </a:r>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14</a:t>
            </a:fld>
            <a:endParaRPr lang="en-US"/>
          </a:p>
        </p:txBody>
      </p:sp>
    </p:spTree>
    <p:extLst>
      <p:ext uri="{BB962C8B-B14F-4D97-AF65-F5344CB8AC3E}">
        <p14:creationId xmlns:p14="http://schemas.microsoft.com/office/powerpoint/2010/main" val="38697335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05528" y="466581"/>
            <a:ext cx="8626764" cy="1002001"/>
          </a:xfrm>
        </p:spPr>
        <p:txBody>
          <a:bodyPr>
            <a:noAutofit/>
          </a:bodyPr>
          <a:lstStyle/>
          <a:p>
            <a:r>
              <a:rPr lang="en-US" sz="4000" b="1" dirty="0"/>
              <a:t>We can take some certain decisions from the above discussion and they are:</a:t>
            </a:r>
          </a:p>
        </p:txBody>
      </p:sp>
      <p:sp>
        <p:nvSpPr>
          <p:cNvPr id="3" name="Subtitle 2"/>
          <p:cNvSpPr>
            <a:spLocks noGrp="1"/>
          </p:cNvSpPr>
          <p:nvPr>
            <p:ph type="subTitle" idx="1"/>
          </p:nvPr>
        </p:nvSpPr>
        <p:spPr>
          <a:xfrm>
            <a:off x="683492" y="1468582"/>
            <a:ext cx="10871200" cy="5190836"/>
          </a:xfrm>
        </p:spPr>
        <p:txBody>
          <a:bodyPr>
            <a:noAutofit/>
          </a:bodyPr>
          <a:lstStyle/>
          <a:p>
            <a:pPr marL="457200" indent="-457200" algn="just">
              <a:buFont typeface="Arial" panose="020B0604020202020204" pitchFamily="34" charset="0"/>
              <a:buChar char="•"/>
            </a:pPr>
            <a:r>
              <a:rPr lang="en-US" sz="3200" dirty="0" smtClean="0"/>
              <a:t>Portrayal of minorities as a positive character influences the psychology attitude and behavior of children and youths mostly.</a:t>
            </a:r>
          </a:p>
          <a:p>
            <a:pPr marL="457200" indent="-457200" algn="just">
              <a:buFont typeface="Arial" panose="020B0604020202020204" pitchFamily="34" charset="0"/>
              <a:buChar char="•"/>
            </a:pPr>
            <a:r>
              <a:rPr lang="en-US" sz="3200" dirty="0" smtClean="0"/>
              <a:t>The pattern of violence activities of a certain geographical region can be represented by their movie actors.</a:t>
            </a:r>
          </a:p>
          <a:p>
            <a:pPr marL="457200" indent="-457200" algn="just">
              <a:buFont typeface="Arial" panose="020B0604020202020204" pitchFamily="34" charset="0"/>
              <a:buChar char="•"/>
            </a:pPr>
            <a:r>
              <a:rPr lang="en-US" sz="3200" dirty="0" smtClean="0"/>
              <a:t>A large portion of the total population and negatively affected by the justified and positively portrayed violence activities of the movie actors.</a:t>
            </a:r>
          </a:p>
          <a:p>
            <a:pPr marL="457200" indent="-457200" algn="just">
              <a:buFont typeface="Arial" panose="020B0604020202020204" pitchFamily="34" charset="0"/>
              <a:buChar char="•"/>
            </a:pPr>
            <a:r>
              <a:rPr lang="en-US" sz="3200" dirty="0" smtClean="0"/>
              <a:t>Since the children and young people are mostly infected by this media and movies so they will reflect these types of patterns in their future life though.</a:t>
            </a:r>
          </a:p>
          <a:p>
            <a:pPr marL="457200" indent="-457200" algn="just">
              <a:buFont typeface="Arial" panose="020B0604020202020204" pitchFamily="34" charset="0"/>
              <a:buChar char="•"/>
            </a:pPr>
            <a:endParaRPr lang="en-US" sz="3200" dirty="0" smtClean="0"/>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15</a:t>
            </a:fld>
            <a:endParaRPr lang="en-US"/>
          </a:p>
        </p:txBody>
      </p:sp>
    </p:spTree>
    <p:extLst>
      <p:ext uri="{BB962C8B-B14F-4D97-AF65-F5344CB8AC3E}">
        <p14:creationId xmlns:p14="http://schemas.microsoft.com/office/powerpoint/2010/main" val="4264817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50109" y="1002290"/>
            <a:ext cx="8626764" cy="1002001"/>
          </a:xfrm>
        </p:spPr>
        <p:txBody>
          <a:bodyPr>
            <a:normAutofit fontScale="90000"/>
          </a:bodyPr>
          <a:lstStyle/>
          <a:p>
            <a:r>
              <a:rPr lang="en-US" dirty="0" smtClean="0"/>
              <a:t> What is the point of those failures?</a:t>
            </a:r>
            <a:endParaRPr lang="en-US" dirty="0"/>
          </a:p>
        </p:txBody>
      </p:sp>
      <p:sp>
        <p:nvSpPr>
          <p:cNvPr id="3" name="Subtitle 2"/>
          <p:cNvSpPr>
            <a:spLocks noGrp="1"/>
          </p:cNvSpPr>
          <p:nvPr>
            <p:ph type="subTitle" idx="1"/>
          </p:nvPr>
        </p:nvSpPr>
        <p:spPr>
          <a:xfrm>
            <a:off x="701964" y="2641599"/>
            <a:ext cx="10871200" cy="3777674"/>
          </a:xfrm>
        </p:spPr>
        <p:txBody>
          <a:bodyPr>
            <a:noAutofit/>
          </a:bodyPr>
          <a:lstStyle/>
          <a:p>
            <a:pPr algn="just"/>
            <a:r>
              <a:rPr lang="en-US" sz="4400" dirty="0" smtClean="0"/>
              <a:t>•Data unavailability.</a:t>
            </a:r>
          </a:p>
          <a:p>
            <a:pPr algn="just"/>
            <a:r>
              <a:rPr lang="en-US" sz="4400" dirty="0" smtClean="0"/>
              <a:t>•Lack of interpretability </a:t>
            </a:r>
          </a:p>
          <a:p>
            <a:pPr algn="just"/>
            <a:r>
              <a:rPr lang="en-US" sz="4400" dirty="0" smtClean="0"/>
              <a:t>•Instead of using any theory, only building models and algorithms based on data set of images or videos.</a:t>
            </a:r>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16</a:t>
            </a:fld>
            <a:endParaRPr lang="en-US"/>
          </a:p>
        </p:txBody>
      </p:sp>
    </p:spTree>
    <p:extLst>
      <p:ext uri="{BB962C8B-B14F-4D97-AF65-F5344CB8AC3E}">
        <p14:creationId xmlns:p14="http://schemas.microsoft.com/office/powerpoint/2010/main" val="4435971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48871" y="202811"/>
            <a:ext cx="8626764" cy="738910"/>
          </a:xfrm>
        </p:spPr>
        <p:txBody>
          <a:bodyPr>
            <a:normAutofit fontScale="90000"/>
          </a:bodyPr>
          <a:lstStyle/>
          <a:p>
            <a:r>
              <a:rPr lang="en-US" b="1" dirty="0" smtClean="0"/>
              <a:t>What initiative We have taken</a:t>
            </a:r>
            <a:endParaRPr lang="en-US" b="1" dirty="0"/>
          </a:p>
        </p:txBody>
      </p:sp>
      <p:sp>
        <p:nvSpPr>
          <p:cNvPr id="3" name="Subtitle 2"/>
          <p:cNvSpPr>
            <a:spLocks noGrp="1"/>
          </p:cNvSpPr>
          <p:nvPr>
            <p:ph type="subTitle" idx="1"/>
          </p:nvPr>
        </p:nvSpPr>
        <p:spPr>
          <a:xfrm>
            <a:off x="184629" y="941721"/>
            <a:ext cx="11693237" cy="5163127"/>
          </a:xfrm>
        </p:spPr>
        <p:txBody>
          <a:bodyPr>
            <a:noAutofit/>
          </a:bodyPr>
          <a:lstStyle/>
          <a:p>
            <a:r>
              <a:rPr lang="en-US" sz="3600" dirty="0" smtClean="0"/>
              <a:t>Social Theory + Behavioral Theory + Statistical Reports </a:t>
            </a:r>
          </a:p>
          <a:p>
            <a:r>
              <a:rPr lang="en-US" sz="9600" dirty="0" smtClean="0"/>
              <a:t>+</a:t>
            </a:r>
          </a:p>
          <a:p>
            <a:r>
              <a:rPr lang="en-US" sz="4000" dirty="0" smtClean="0"/>
              <a:t>Image Processing for identifying patterns</a:t>
            </a:r>
          </a:p>
          <a:p>
            <a:r>
              <a:rPr lang="en-US" sz="8800" dirty="0" smtClean="0"/>
              <a:t>+</a:t>
            </a:r>
          </a:p>
          <a:p>
            <a:r>
              <a:rPr lang="en-US" sz="4000" dirty="0" smtClean="0"/>
              <a:t>Machine Learning For Experimenting and </a:t>
            </a:r>
          </a:p>
          <a:p>
            <a:r>
              <a:rPr lang="en-US" sz="4000" dirty="0" smtClean="0"/>
              <a:t>Implementing</a:t>
            </a:r>
          </a:p>
          <a:p>
            <a:endParaRPr lang="en-US" sz="3200" dirty="0"/>
          </a:p>
          <a:p>
            <a:pPr algn="just"/>
            <a:endParaRPr lang="en-US" sz="3600" dirty="0" smtClean="0"/>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17</a:t>
            </a:fld>
            <a:endParaRPr lang="en-US"/>
          </a:p>
        </p:txBody>
      </p:sp>
    </p:spTree>
    <p:extLst>
      <p:ext uri="{BB962C8B-B14F-4D97-AF65-F5344CB8AC3E}">
        <p14:creationId xmlns:p14="http://schemas.microsoft.com/office/powerpoint/2010/main" val="40338976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1637" y="230910"/>
            <a:ext cx="8626764" cy="1274618"/>
          </a:xfrm>
        </p:spPr>
        <p:txBody>
          <a:bodyPr>
            <a:noAutofit/>
          </a:bodyPr>
          <a:lstStyle/>
          <a:p>
            <a:r>
              <a:rPr lang="en-US" sz="4400" b="1" dirty="0" smtClean="0"/>
              <a:t>Building Image Dataset Based on the Theory</a:t>
            </a:r>
            <a:endParaRPr lang="en-US" sz="4400" b="1" dirty="0"/>
          </a:p>
        </p:txBody>
      </p:sp>
      <p:sp>
        <p:nvSpPr>
          <p:cNvPr id="3" name="Subtitle 2"/>
          <p:cNvSpPr>
            <a:spLocks noGrp="1"/>
          </p:cNvSpPr>
          <p:nvPr>
            <p:ph type="subTitle" idx="1"/>
          </p:nvPr>
        </p:nvSpPr>
        <p:spPr>
          <a:xfrm>
            <a:off x="711201" y="1440871"/>
            <a:ext cx="10871200" cy="5098473"/>
          </a:xfrm>
        </p:spPr>
        <p:txBody>
          <a:bodyPr>
            <a:noAutofit/>
          </a:bodyPr>
          <a:lstStyle/>
          <a:p>
            <a:r>
              <a:rPr lang="en-US" sz="2800" dirty="0" smtClean="0"/>
              <a:t>According to the Theory we’ve collected Images for identifying patterns of violence of south Asian Countries. We find out such some characters like media actors and they are:</a:t>
            </a:r>
          </a:p>
          <a:p>
            <a:pPr marL="457200" indent="-457200" algn="l">
              <a:buFont typeface="Arial" panose="020B0604020202020204" pitchFamily="34" charset="0"/>
              <a:buChar char="•"/>
            </a:pPr>
            <a:r>
              <a:rPr lang="en-US" sz="2800" b="1" dirty="0" smtClean="0"/>
              <a:t>Popular Media actors of a certain geographic region</a:t>
            </a:r>
          </a:p>
          <a:p>
            <a:pPr marL="457200" indent="-457200" algn="l">
              <a:buFont typeface="Arial" panose="020B0604020202020204" pitchFamily="34" charset="0"/>
              <a:buChar char="•"/>
            </a:pPr>
            <a:r>
              <a:rPr lang="en-US" sz="2800" b="1" dirty="0" smtClean="0"/>
              <a:t>Negative Characters on television of a certain geographic region.</a:t>
            </a:r>
          </a:p>
          <a:p>
            <a:pPr marL="457200" indent="-457200" algn="l">
              <a:buFont typeface="Arial" panose="020B0604020202020204" pitchFamily="34" charset="0"/>
              <a:buChar char="•"/>
            </a:pPr>
            <a:r>
              <a:rPr lang="en-US" sz="2800" b="1" dirty="0" smtClean="0"/>
              <a:t> Very Professional role model criminals of a certain geographic region.</a:t>
            </a:r>
          </a:p>
          <a:p>
            <a:pPr marL="457200" indent="-457200" algn="l">
              <a:buFont typeface="Arial" panose="020B0604020202020204" pitchFamily="34" charset="0"/>
              <a:buChar char="•"/>
            </a:pPr>
            <a:r>
              <a:rPr lang="en-US" sz="2800" b="1" dirty="0" smtClean="0"/>
              <a:t>Criminal but public hero type characters of a certain geographic region.</a:t>
            </a:r>
          </a:p>
          <a:p>
            <a:pPr marL="457200" indent="-457200" algn="l">
              <a:buFont typeface="Arial" panose="020B0604020202020204" pitchFamily="34" charset="0"/>
              <a:buChar char="•"/>
            </a:pPr>
            <a:r>
              <a:rPr lang="en-US" sz="2800" b="1" dirty="0" smtClean="0"/>
              <a:t> Such characters who become the news headline for their tactful criminal activities. </a:t>
            </a:r>
          </a:p>
          <a:p>
            <a:endParaRPr lang="en-US" sz="2800" dirty="0" smtClean="0"/>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18</a:t>
            </a:fld>
            <a:endParaRPr lang="en-US"/>
          </a:p>
        </p:txBody>
      </p:sp>
    </p:spTree>
    <p:extLst>
      <p:ext uri="{BB962C8B-B14F-4D97-AF65-F5344CB8AC3E}">
        <p14:creationId xmlns:p14="http://schemas.microsoft.com/office/powerpoint/2010/main" val="14518205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23147" y="143775"/>
            <a:ext cx="8626764" cy="1031192"/>
          </a:xfrm>
        </p:spPr>
        <p:txBody>
          <a:bodyPr>
            <a:noAutofit/>
          </a:bodyPr>
          <a:lstStyle/>
          <a:p>
            <a:r>
              <a:rPr lang="en-US" sz="3600" b="1" dirty="0" smtClean="0"/>
              <a:t>Some Examples of Our Images We Used for Predicting Violence Patterns</a:t>
            </a:r>
            <a:endParaRPr lang="en-US" sz="3600"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311" y="1260043"/>
            <a:ext cx="2745654" cy="280706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206" y="1260044"/>
            <a:ext cx="2425194" cy="283702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529" y="1260043"/>
            <a:ext cx="2895887" cy="286350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910" y="4193326"/>
            <a:ext cx="2537835" cy="248148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834" y="1260043"/>
            <a:ext cx="2682912" cy="2837022"/>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6176" y="4267218"/>
            <a:ext cx="2426224" cy="2361073"/>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6311" y="4193327"/>
            <a:ext cx="2662525" cy="248148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6529" y="4193326"/>
            <a:ext cx="2895887" cy="2434966"/>
          </a:xfrm>
          <a:prstGeom prst="rect">
            <a:avLst/>
          </a:prstGeom>
        </p:spPr>
      </p:pic>
      <p:sp>
        <p:nvSpPr>
          <p:cNvPr id="3" name="Footer Placeholder 2"/>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4" name="Slide Number Placeholder 3"/>
          <p:cNvSpPr>
            <a:spLocks noGrp="1"/>
          </p:cNvSpPr>
          <p:nvPr>
            <p:ph type="sldNum" sz="quarter" idx="12"/>
          </p:nvPr>
        </p:nvSpPr>
        <p:spPr/>
        <p:txBody>
          <a:bodyPr/>
          <a:lstStyle/>
          <a:p>
            <a:fld id="{EC26F010-DF8C-491B-9CBB-184BE78426AD}" type="slidenum">
              <a:rPr lang="en-US" smtClean="0"/>
              <a:t>19</a:t>
            </a:fld>
            <a:endParaRPr lang="en-US"/>
          </a:p>
        </p:txBody>
      </p:sp>
    </p:spTree>
    <p:extLst>
      <p:ext uri="{BB962C8B-B14F-4D97-AF65-F5344CB8AC3E}">
        <p14:creationId xmlns:p14="http://schemas.microsoft.com/office/powerpoint/2010/main" val="522491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873135" y="254144"/>
            <a:ext cx="8626764" cy="1002001"/>
          </a:xfrm>
        </p:spPr>
        <p:txBody>
          <a:bodyPr>
            <a:normAutofit fontScale="90000"/>
          </a:bodyPr>
          <a:lstStyle/>
          <a:p>
            <a:r>
              <a:rPr lang="en-US" b="1" dirty="0" smtClean="0">
                <a:solidFill>
                  <a:schemeClr val="bg1"/>
                </a:solidFill>
              </a:rPr>
              <a:t>Abstract</a:t>
            </a:r>
            <a:endParaRPr lang="en-US" b="1" dirty="0">
              <a:solidFill>
                <a:schemeClr val="bg1"/>
              </a:solidFill>
            </a:endParaRPr>
          </a:p>
        </p:txBody>
      </p:sp>
      <p:sp>
        <p:nvSpPr>
          <p:cNvPr id="3" name="Subtitle 2"/>
          <p:cNvSpPr>
            <a:spLocks noGrp="1"/>
          </p:cNvSpPr>
          <p:nvPr>
            <p:ph type="subTitle" idx="1"/>
          </p:nvPr>
        </p:nvSpPr>
        <p:spPr>
          <a:xfrm>
            <a:off x="1038216" y="1377336"/>
            <a:ext cx="10564504" cy="5104744"/>
          </a:xfrm>
        </p:spPr>
        <p:txBody>
          <a:bodyPr>
            <a:noAutofit/>
          </a:bodyPr>
          <a:lstStyle/>
          <a:p>
            <a:pPr algn="just"/>
            <a:r>
              <a:rPr lang="en-US" sz="2000" dirty="0">
                <a:solidFill>
                  <a:schemeClr val="bg1"/>
                </a:solidFill>
              </a:rPr>
              <a:t>Human Facial Expressions plays an important role for identifying human action or intention. Facial</a:t>
            </a:r>
          </a:p>
          <a:p>
            <a:pPr algn="just"/>
            <a:r>
              <a:rPr lang="en-US" sz="2000" dirty="0">
                <a:solidFill>
                  <a:schemeClr val="bg1"/>
                </a:solidFill>
              </a:rPr>
              <a:t>expressions can represents any specific action of any person and the pattern of violent behavior of</a:t>
            </a:r>
          </a:p>
          <a:p>
            <a:pPr algn="just"/>
            <a:r>
              <a:rPr lang="en-US" sz="2000" dirty="0">
                <a:solidFill>
                  <a:schemeClr val="bg1"/>
                </a:solidFill>
              </a:rPr>
              <a:t>any person strongly depends on the geographic region. Here we’ve designed an automated system</a:t>
            </a:r>
          </a:p>
          <a:p>
            <a:pPr algn="just"/>
            <a:r>
              <a:rPr lang="en-US" sz="2000" dirty="0">
                <a:solidFill>
                  <a:schemeClr val="bg1"/>
                </a:solidFill>
              </a:rPr>
              <a:t>by using a Convolutional Neural Network which can detect weather a person have any intention to</a:t>
            </a:r>
          </a:p>
          <a:p>
            <a:pPr algn="just"/>
            <a:r>
              <a:rPr lang="en-US" sz="2000" dirty="0">
                <a:solidFill>
                  <a:schemeClr val="bg1"/>
                </a:solidFill>
              </a:rPr>
              <a:t>commit any </a:t>
            </a:r>
            <a:r>
              <a:rPr lang="en-US" sz="2000" dirty="0" smtClean="0">
                <a:solidFill>
                  <a:schemeClr val="bg1"/>
                </a:solidFill>
              </a:rPr>
              <a:t>violence  </a:t>
            </a:r>
            <a:r>
              <a:rPr lang="en-US" sz="2000" dirty="0">
                <a:solidFill>
                  <a:schemeClr val="bg1"/>
                </a:solidFill>
              </a:rPr>
              <a:t>or not. Here we proposed a new method that can identify </a:t>
            </a:r>
            <a:r>
              <a:rPr lang="en-US" sz="2000" dirty="0" smtClean="0">
                <a:solidFill>
                  <a:schemeClr val="bg1"/>
                </a:solidFill>
              </a:rPr>
              <a:t>violence </a:t>
            </a:r>
            <a:r>
              <a:rPr lang="en-US" sz="2000" dirty="0">
                <a:solidFill>
                  <a:schemeClr val="bg1"/>
                </a:solidFill>
              </a:rPr>
              <a:t>intensions </a:t>
            </a:r>
            <a:r>
              <a:rPr lang="en-US" sz="2000" dirty="0" smtClean="0">
                <a:solidFill>
                  <a:schemeClr val="bg1"/>
                </a:solidFill>
              </a:rPr>
              <a:t>or violent </a:t>
            </a:r>
            <a:r>
              <a:rPr lang="en-US" sz="2000" dirty="0">
                <a:solidFill>
                  <a:schemeClr val="bg1"/>
                </a:solidFill>
              </a:rPr>
              <a:t>behavior of any person before executing </a:t>
            </a:r>
            <a:r>
              <a:rPr lang="en-US" sz="2000" dirty="0" err="1" smtClean="0">
                <a:solidFill>
                  <a:schemeClr val="bg1"/>
                </a:solidFill>
              </a:rPr>
              <a:t>violences</a:t>
            </a:r>
            <a:r>
              <a:rPr lang="en-US" sz="2000" dirty="0" smtClean="0">
                <a:solidFill>
                  <a:schemeClr val="bg1"/>
                </a:solidFill>
              </a:rPr>
              <a:t> </a:t>
            </a:r>
            <a:r>
              <a:rPr lang="en-US" sz="2000" dirty="0">
                <a:solidFill>
                  <a:schemeClr val="bg1"/>
                </a:solidFill>
              </a:rPr>
              <a:t>more efficiently by using a very little data </a:t>
            </a:r>
            <a:r>
              <a:rPr lang="en-US" sz="2000" dirty="0" smtClean="0">
                <a:solidFill>
                  <a:schemeClr val="bg1"/>
                </a:solidFill>
              </a:rPr>
              <a:t>of facial </a:t>
            </a:r>
            <a:r>
              <a:rPr lang="en-US" sz="2000" dirty="0">
                <a:solidFill>
                  <a:schemeClr val="bg1"/>
                </a:solidFill>
              </a:rPr>
              <a:t>expressions before executing </a:t>
            </a:r>
            <a:r>
              <a:rPr lang="en-US" sz="2000" dirty="0" smtClean="0">
                <a:solidFill>
                  <a:schemeClr val="bg1"/>
                </a:solidFill>
              </a:rPr>
              <a:t>violence </a:t>
            </a:r>
            <a:r>
              <a:rPr lang="en-US" sz="2000" dirty="0">
                <a:solidFill>
                  <a:schemeClr val="bg1"/>
                </a:solidFill>
              </a:rPr>
              <a:t>or any violent tasks. Instead of using image features </a:t>
            </a:r>
            <a:r>
              <a:rPr lang="en-US" sz="2000" dirty="0" smtClean="0">
                <a:solidFill>
                  <a:schemeClr val="bg1"/>
                </a:solidFill>
              </a:rPr>
              <a:t>which is </a:t>
            </a:r>
            <a:r>
              <a:rPr lang="en-US" sz="2000" dirty="0">
                <a:solidFill>
                  <a:schemeClr val="bg1"/>
                </a:solidFill>
              </a:rPr>
              <a:t>a time-consuming and faulty method we used an automated feature selector CNN (</a:t>
            </a:r>
            <a:r>
              <a:rPr lang="en-US" sz="2000" dirty="0" smtClean="0">
                <a:solidFill>
                  <a:schemeClr val="bg1"/>
                </a:solidFill>
              </a:rPr>
              <a:t>Convolutional Neural </a:t>
            </a:r>
            <a:r>
              <a:rPr lang="en-US" sz="2000" dirty="0">
                <a:solidFill>
                  <a:schemeClr val="bg1"/>
                </a:solidFill>
              </a:rPr>
              <a:t>Network) model which can capture exact facial expressions for training and then can </a:t>
            </a:r>
            <a:r>
              <a:rPr lang="en-US" sz="2000" dirty="0" smtClean="0">
                <a:solidFill>
                  <a:schemeClr val="bg1"/>
                </a:solidFill>
              </a:rPr>
              <a:t>predict that </a:t>
            </a:r>
            <a:r>
              <a:rPr lang="en-US" sz="2000" dirty="0">
                <a:solidFill>
                  <a:schemeClr val="bg1"/>
                </a:solidFill>
              </a:rPr>
              <a:t>target facial expressions more accurately. Here we used only the facial data of a </a:t>
            </a:r>
            <a:r>
              <a:rPr lang="en-US" sz="2000" dirty="0" smtClean="0">
                <a:solidFill>
                  <a:schemeClr val="bg1"/>
                </a:solidFill>
              </a:rPr>
              <a:t>specific geographic </a:t>
            </a:r>
            <a:r>
              <a:rPr lang="en-US" sz="2000" dirty="0">
                <a:solidFill>
                  <a:schemeClr val="bg1"/>
                </a:solidFill>
              </a:rPr>
              <a:t>region which can represent the violent and before </a:t>
            </a:r>
            <a:r>
              <a:rPr lang="en-US" sz="2000" dirty="0" smtClean="0">
                <a:solidFill>
                  <a:schemeClr val="bg1"/>
                </a:solidFill>
              </a:rPr>
              <a:t>violence </a:t>
            </a:r>
            <a:r>
              <a:rPr lang="en-US" sz="2000" dirty="0">
                <a:solidFill>
                  <a:schemeClr val="bg1"/>
                </a:solidFill>
              </a:rPr>
              <a:t>facial patterns of the people </a:t>
            </a:r>
            <a:r>
              <a:rPr lang="en-US" sz="2000" dirty="0" smtClean="0">
                <a:solidFill>
                  <a:schemeClr val="bg1"/>
                </a:solidFill>
              </a:rPr>
              <a:t>of whole </a:t>
            </a:r>
            <a:r>
              <a:rPr lang="en-US" sz="2000" dirty="0">
                <a:solidFill>
                  <a:schemeClr val="bg1"/>
                </a:solidFill>
              </a:rPr>
              <a:t>region.</a:t>
            </a:r>
          </a:p>
          <a:p>
            <a:pPr algn="just"/>
            <a:endParaRPr lang="en-US" sz="2000" dirty="0" smtClean="0">
              <a:solidFill>
                <a:schemeClr val="bg1"/>
              </a:solidFill>
            </a:endParaRPr>
          </a:p>
        </p:txBody>
      </p:sp>
      <p:sp>
        <p:nvSpPr>
          <p:cNvPr id="2" name="Footer Placeholder 1"/>
          <p:cNvSpPr>
            <a:spLocks noGrp="1"/>
          </p:cNvSpPr>
          <p:nvPr>
            <p:ph type="ftr" sz="quarter" idx="11"/>
          </p:nvPr>
        </p:nvSpPr>
        <p:spPr/>
        <p:txBody>
          <a:bodyPr/>
          <a:lstStyle/>
          <a:p>
            <a:r>
              <a:rPr lang="en-US" dirty="0" smtClean="0"/>
              <a:t>3rd International Conference on Industrial and Mechanical Engineering and Operations Management (IMEOM), Dhaka, Bangladesh</a:t>
            </a:r>
            <a:endParaRPr lang="en-US" dirty="0"/>
          </a:p>
        </p:txBody>
      </p:sp>
      <p:sp>
        <p:nvSpPr>
          <p:cNvPr id="4" name="Slide Number Placeholder 3"/>
          <p:cNvSpPr>
            <a:spLocks noGrp="1"/>
          </p:cNvSpPr>
          <p:nvPr>
            <p:ph type="sldNum" sz="quarter" idx="12"/>
          </p:nvPr>
        </p:nvSpPr>
        <p:spPr/>
        <p:txBody>
          <a:bodyPr/>
          <a:lstStyle/>
          <a:p>
            <a:fld id="{EC26F010-DF8C-491B-9CBB-184BE78426AD}" type="slidenum">
              <a:rPr lang="en-US" smtClean="0"/>
              <a:t>2</a:t>
            </a:fld>
            <a:endParaRPr lang="en-US" dirty="0"/>
          </a:p>
        </p:txBody>
      </p:sp>
    </p:spTree>
    <p:extLst>
      <p:ext uri="{BB962C8B-B14F-4D97-AF65-F5344CB8AC3E}">
        <p14:creationId xmlns:p14="http://schemas.microsoft.com/office/powerpoint/2010/main" val="38930799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88655" y="286327"/>
            <a:ext cx="8626764" cy="637310"/>
          </a:xfrm>
        </p:spPr>
        <p:txBody>
          <a:bodyPr>
            <a:noAutofit/>
          </a:bodyPr>
          <a:lstStyle/>
          <a:p>
            <a:r>
              <a:rPr lang="en-US" sz="4400" b="1" dirty="0" smtClean="0"/>
              <a:t>Image Processing and Visualization </a:t>
            </a:r>
            <a:endParaRPr lang="en-US" sz="4400" b="1" dirty="0"/>
          </a:p>
        </p:txBody>
      </p:sp>
      <p:sp>
        <p:nvSpPr>
          <p:cNvPr id="3" name="Subtitle 2"/>
          <p:cNvSpPr>
            <a:spLocks noGrp="1"/>
          </p:cNvSpPr>
          <p:nvPr>
            <p:ph type="subTitle" idx="1"/>
          </p:nvPr>
        </p:nvSpPr>
        <p:spPr>
          <a:xfrm>
            <a:off x="711201" y="1440871"/>
            <a:ext cx="10871200" cy="5098473"/>
          </a:xfrm>
        </p:spPr>
        <p:txBody>
          <a:bodyPr>
            <a:noAutofit/>
          </a:bodyPr>
          <a:lstStyle/>
          <a:p>
            <a:pPr algn="just"/>
            <a:r>
              <a:rPr lang="en-US" sz="3600" dirty="0" smtClean="0"/>
              <a:t>We have used </a:t>
            </a:r>
            <a:r>
              <a:rPr lang="en-US" sz="3600" b="1" dirty="0" smtClean="0"/>
              <a:t>Histogram Oriented Gradients </a:t>
            </a:r>
            <a:r>
              <a:rPr lang="en-US" sz="3600" dirty="0" smtClean="0"/>
              <a:t>feature of images for visualizing the patterns of violent and nonviolent images here.  The advantages of </a:t>
            </a:r>
            <a:r>
              <a:rPr lang="en-US" sz="3600" b="1" dirty="0" smtClean="0"/>
              <a:t>Histogram Oriented Gradients</a:t>
            </a:r>
            <a:r>
              <a:rPr lang="en-US" sz="3600" dirty="0" smtClean="0"/>
              <a:t> gives us a unique feature vector and orientation, Shape, Edges, Corners and Direction information about the images.</a:t>
            </a:r>
          </a:p>
          <a:p>
            <a:pPr algn="just"/>
            <a:r>
              <a:rPr lang="en-US" sz="3600" dirty="0" smtClean="0"/>
              <a:t>Generally Other gradient methods provide information regarding intensity illumination and color depth. </a:t>
            </a:r>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20</a:t>
            </a:fld>
            <a:endParaRPr lang="en-US"/>
          </a:p>
        </p:txBody>
      </p:sp>
    </p:spTree>
    <p:extLst>
      <p:ext uri="{BB962C8B-B14F-4D97-AF65-F5344CB8AC3E}">
        <p14:creationId xmlns:p14="http://schemas.microsoft.com/office/powerpoint/2010/main" val="36966545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99492" y="219722"/>
            <a:ext cx="8626764" cy="637310"/>
          </a:xfrm>
        </p:spPr>
        <p:txBody>
          <a:bodyPr>
            <a:noAutofit/>
          </a:bodyPr>
          <a:lstStyle/>
          <a:p>
            <a:r>
              <a:rPr lang="en-US" sz="4400" b="1" dirty="0" smtClean="0"/>
              <a:t>Image Processing and Visualization </a:t>
            </a:r>
            <a:endParaRPr lang="en-US" sz="4400" b="1" dirty="0"/>
          </a:p>
        </p:txBody>
      </p:sp>
      <p:sp>
        <p:nvSpPr>
          <p:cNvPr id="6" name="TextBox 5"/>
          <p:cNvSpPr txBox="1"/>
          <p:nvPr/>
        </p:nvSpPr>
        <p:spPr>
          <a:xfrm>
            <a:off x="1477819" y="857032"/>
            <a:ext cx="3703782" cy="646331"/>
          </a:xfrm>
          <a:prstGeom prst="rect">
            <a:avLst/>
          </a:prstGeom>
          <a:noFill/>
        </p:spPr>
        <p:txBody>
          <a:bodyPr wrap="square" rtlCol="0">
            <a:spAutoFit/>
          </a:bodyPr>
          <a:lstStyle/>
          <a:p>
            <a:pPr algn="ctr"/>
            <a:r>
              <a:rPr lang="en-US" b="1" dirty="0" smtClean="0"/>
              <a:t>Non-Violent Images Samples and HOG Features</a:t>
            </a:r>
            <a:endParaRPr lang="en-US" b="1" dirty="0"/>
          </a:p>
        </p:txBody>
      </p:sp>
      <p:sp>
        <p:nvSpPr>
          <p:cNvPr id="7" name="TextBox 6"/>
          <p:cNvSpPr txBox="1"/>
          <p:nvPr/>
        </p:nvSpPr>
        <p:spPr>
          <a:xfrm>
            <a:off x="7130472" y="880788"/>
            <a:ext cx="3703782" cy="646331"/>
          </a:xfrm>
          <a:prstGeom prst="rect">
            <a:avLst/>
          </a:prstGeom>
          <a:noFill/>
        </p:spPr>
        <p:txBody>
          <a:bodyPr wrap="square" rtlCol="0">
            <a:spAutoFit/>
          </a:bodyPr>
          <a:lstStyle/>
          <a:p>
            <a:pPr algn="ctr"/>
            <a:r>
              <a:rPr lang="en-US" b="1" dirty="0" smtClean="0"/>
              <a:t>Violent Images Samples and HOG Features</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382" y="1550875"/>
            <a:ext cx="6103348" cy="476679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8600" y="1550875"/>
            <a:ext cx="6353309" cy="4766797"/>
          </a:xfrm>
          <a:prstGeom prst="rect">
            <a:avLst/>
          </a:prstGeom>
        </p:spPr>
      </p:pic>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21</a:t>
            </a:fld>
            <a:endParaRPr lang="en-US"/>
          </a:p>
        </p:txBody>
      </p:sp>
    </p:spTree>
    <p:extLst>
      <p:ext uri="{BB962C8B-B14F-4D97-AF65-F5344CB8AC3E}">
        <p14:creationId xmlns:p14="http://schemas.microsoft.com/office/powerpoint/2010/main" val="33535044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99492" y="219722"/>
            <a:ext cx="8626764" cy="637310"/>
          </a:xfrm>
        </p:spPr>
        <p:txBody>
          <a:bodyPr>
            <a:noAutofit/>
          </a:bodyPr>
          <a:lstStyle/>
          <a:p>
            <a:r>
              <a:rPr lang="en-US" sz="4400" b="1" dirty="0" smtClean="0"/>
              <a:t>Image Processing and Visualization </a:t>
            </a:r>
            <a:endParaRPr lang="en-US" sz="44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09551"/>
            <a:ext cx="6543803" cy="474900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0145" y="1509551"/>
            <a:ext cx="6954982" cy="4749009"/>
          </a:xfrm>
          <a:prstGeom prst="rect">
            <a:avLst/>
          </a:prstGeom>
        </p:spPr>
      </p:pic>
      <p:sp>
        <p:nvSpPr>
          <p:cNvPr id="6" name="TextBox 5"/>
          <p:cNvSpPr txBox="1"/>
          <p:nvPr/>
        </p:nvSpPr>
        <p:spPr>
          <a:xfrm>
            <a:off x="1420010" y="849777"/>
            <a:ext cx="3703782" cy="646331"/>
          </a:xfrm>
          <a:prstGeom prst="rect">
            <a:avLst/>
          </a:prstGeom>
          <a:noFill/>
        </p:spPr>
        <p:txBody>
          <a:bodyPr wrap="square" rtlCol="0">
            <a:spAutoFit/>
          </a:bodyPr>
          <a:lstStyle/>
          <a:p>
            <a:pPr algn="ctr"/>
            <a:r>
              <a:rPr lang="en-US" b="1" dirty="0" smtClean="0"/>
              <a:t>Non-Violent Images Samples and HOG Features</a:t>
            </a:r>
            <a:endParaRPr lang="en-US" b="1" dirty="0"/>
          </a:p>
        </p:txBody>
      </p:sp>
      <p:sp>
        <p:nvSpPr>
          <p:cNvPr id="7" name="TextBox 6"/>
          <p:cNvSpPr txBox="1"/>
          <p:nvPr/>
        </p:nvSpPr>
        <p:spPr>
          <a:xfrm>
            <a:off x="7269018" y="849776"/>
            <a:ext cx="3703782" cy="646331"/>
          </a:xfrm>
          <a:prstGeom prst="rect">
            <a:avLst/>
          </a:prstGeom>
          <a:noFill/>
        </p:spPr>
        <p:txBody>
          <a:bodyPr wrap="square" rtlCol="0">
            <a:spAutoFit/>
          </a:bodyPr>
          <a:lstStyle/>
          <a:p>
            <a:pPr algn="ctr"/>
            <a:r>
              <a:rPr lang="en-US" b="1" dirty="0" smtClean="0"/>
              <a:t>Violent Images Samples and HOG Features</a:t>
            </a:r>
            <a:endParaRPr lang="en-US" b="1" dirty="0"/>
          </a:p>
        </p:txBody>
      </p:sp>
      <p:sp>
        <p:nvSpPr>
          <p:cNvPr id="3" name="Footer Placeholder 2"/>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8" name="Slide Number Placeholder 7"/>
          <p:cNvSpPr>
            <a:spLocks noGrp="1"/>
          </p:cNvSpPr>
          <p:nvPr>
            <p:ph type="sldNum" sz="quarter" idx="12"/>
          </p:nvPr>
        </p:nvSpPr>
        <p:spPr/>
        <p:txBody>
          <a:bodyPr/>
          <a:lstStyle/>
          <a:p>
            <a:fld id="{EC26F010-DF8C-491B-9CBB-184BE78426AD}" type="slidenum">
              <a:rPr lang="en-US" smtClean="0"/>
              <a:t>22</a:t>
            </a:fld>
            <a:endParaRPr lang="en-US"/>
          </a:p>
        </p:txBody>
      </p:sp>
    </p:spTree>
    <p:extLst>
      <p:ext uri="{BB962C8B-B14F-4D97-AF65-F5344CB8AC3E}">
        <p14:creationId xmlns:p14="http://schemas.microsoft.com/office/powerpoint/2010/main" val="2523539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2655" y="267854"/>
            <a:ext cx="8626764" cy="692728"/>
          </a:xfrm>
        </p:spPr>
        <p:txBody>
          <a:bodyPr>
            <a:noAutofit/>
          </a:bodyPr>
          <a:lstStyle/>
          <a:p>
            <a:r>
              <a:rPr lang="en-US" sz="4400" b="1" dirty="0" smtClean="0"/>
              <a:t>Explaining and Predicting</a:t>
            </a:r>
            <a:endParaRPr lang="en-US" sz="4400" b="1" dirty="0"/>
          </a:p>
        </p:txBody>
      </p:sp>
      <p:sp>
        <p:nvSpPr>
          <p:cNvPr id="3" name="Subtitle 2"/>
          <p:cNvSpPr>
            <a:spLocks noGrp="1"/>
          </p:cNvSpPr>
          <p:nvPr>
            <p:ph type="subTitle" idx="1"/>
          </p:nvPr>
        </p:nvSpPr>
        <p:spPr>
          <a:xfrm>
            <a:off x="450930" y="1117210"/>
            <a:ext cx="10871200" cy="5098473"/>
          </a:xfrm>
        </p:spPr>
        <p:txBody>
          <a:bodyPr>
            <a:noAutofit/>
          </a:bodyPr>
          <a:lstStyle/>
          <a:p>
            <a:pPr marL="571500" indent="-571500" algn="just">
              <a:buFont typeface="Arial" panose="020B0604020202020204" pitchFamily="34" charset="0"/>
              <a:buChar char="•"/>
            </a:pPr>
            <a:r>
              <a:rPr lang="en-US" sz="3600" dirty="0" smtClean="0"/>
              <a:t>When we prove the validity of the theory visually and by conducting some statistical analysis then we use a </a:t>
            </a:r>
            <a:r>
              <a:rPr lang="en-US" sz="3600" b="1" dirty="0" smtClean="0"/>
              <a:t>Convolutional Neural Network </a:t>
            </a:r>
            <a:r>
              <a:rPr lang="en-US" sz="3600" dirty="0" smtClean="0"/>
              <a:t>model for prediction purposes.</a:t>
            </a:r>
          </a:p>
          <a:p>
            <a:pPr marL="571500" indent="-571500" algn="just">
              <a:buFont typeface="Arial" panose="020B0604020202020204" pitchFamily="34" charset="0"/>
              <a:buChar char="•"/>
            </a:pPr>
            <a:r>
              <a:rPr lang="en-US" sz="3600" dirty="0" smtClean="0"/>
              <a:t>We had collected the images from online sources, </a:t>
            </a:r>
            <a:r>
              <a:rPr lang="en-US" sz="3600" dirty="0" err="1" smtClean="0"/>
              <a:t>denoised</a:t>
            </a:r>
            <a:r>
              <a:rPr lang="en-US" sz="3600" dirty="0"/>
              <a:t> </a:t>
            </a:r>
            <a:r>
              <a:rPr lang="en-US" sz="3600" dirty="0" smtClean="0"/>
              <a:t>and smoothed the images using wavelet.</a:t>
            </a:r>
          </a:p>
          <a:p>
            <a:pPr marL="571500" indent="-571500" algn="just">
              <a:buFont typeface="Arial" panose="020B0604020202020204" pitchFamily="34" charset="0"/>
              <a:buChar char="•"/>
            </a:pPr>
            <a:r>
              <a:rPr lang="en-US" sz="3600" dirty="0" smtClean="0"/>
              <a:t>Then we resized all the images to the same size and split it into training and validation samples.</a:t>
            </a:r>
          </a:p>
          <a:p>
            <a:pPr marL="571500" indent="-571500" algn="just">
              <a:buFont typeface="Arial" panose="020B0604020202020204" pitchFamily="34" charset="0"/>
              <a:buChar char="•"/>
            </a:pPr>
            <a:endParaRPr lang="en-US" sz="3600" dirty="0" smtClean="0"/>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23</a:t>
            </a:fld>
            <a:endParaRPr lang="en-US"/>
          </a:p>
        </p:txBody>
      </p:sp>
    </p:spTree>
    <p:extLst>
      <p:ext uri="{BB962C8B-B14F-4D97-AF65-F5344CB8AC3E}">
        <p14:creationId xmlns:p14="http://schemas.microsoft.com/office/powerpoint/2010/main" val="28518437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44255" y="434107"/>
            <a:ext cx="8626764" cy="692728"/>
          </a:xfrm>
        </p:spPr>
        <p:txBody>
          <a:bodyPr>
            <a:noAutofit/>
          </a:bodyPr>
          <a:lstStyle/>
          <a:p>
            <a:r>
              <a:rPr lang="en-US" b="1" dirty="0" smtClean="0"/>
              <a:t>Evaluating the Model</a:t>
            </a:r>
            <a:endParaRPr lang="en-US" b="1" dirty="0"/>
          </a:p>
        </p:txBody>
      </p:sp>
      <p:sp>
        <p:nvSpPr>
          <p:cNvPr id="3" name="Subtitle 2"/>
          <p:cNvSpPr>
            <a:spLocks noGrp="1"/>
          </p:cNvSpPr>
          <p:nvPr>
            <p:ph type="subTitle" idx="1"/>
          </p:nvPr>
        </p:nvSpPr>
        <p:spPr>
          <a:xfrm>
            <a:off x="537557" y="1405968"/>
            <a:ext cx="10871200" cy="5098473"/>
          </a:xfrm>
        </p:spPr>
        <p:txBody>
          <a:bodyPr>
            <a:noAutofit/>
          </a:bodyPr>
          <a:lstStyle/>
          <a:p>
            <a:r>
              <a:rPr lang="en-US" sz="4000" dirty="0"/>
              <a:t>We plotted the performance of </a:t>
            </a:r>
            <a:r>
              <a:rPr lang="en-US" sz="4000" b="1" dirty="0"/>
              <a:t>convolutional neural network</a:t>
            </a:r>
            <a:r>
              <a:rPr lang="en-US" sz="4000" dirty="0"/>
              <a:t> models with different loss functions. For the lack of computational power and high quality data within a short time we have used 650 images as training samples and </a:t>
            </a:r>
            <a:r>
              <a:rPr lang="en-US" sz="4000" dirty="0" smtClean="0"/>
              <a:t>100 </a:t>
            </a:r>
            <a:r>
              <a:rPr lang="en-US" sz="4000" dirty="0"/>
              <a:t>images as validation samples of the model.</a:t>
            </a:r>
            <a:endParaRPr lang="en-US" sz="4000" dirty="0" smtClean="0"/>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24</a:t>
            </a:fld>
            <a:endParaRPr lang="en-US"/>
          </a:p>
        </p:txBody>
      </p:sp>
    </p:spTree>
    <p:extLst>
      <p:ext uri="{BB962C8B-B14F-4D97-AF65-F5344CB8AC3E}">
        <p14:creationId xmlns:p14="http://schemas.microsoft.com/office/powerpoint/2010/main" val="11816616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2655" y="267854"/>
            <a:ext cx="8626764" cy="692728"/>
          </a:xfrm>
        </p:spPr>
        <p:txBody>
          <a:bodyPr>
            <a:noAutofit/>
          </a:bodyPr>
          <a:lstStyle/>
          <a:p>
            <a:r>
              <a:rPr lang="en-US" sz="4400" b="1" dirty="0" smtClean="0"/>
              <a:t>Outcome of Our Model</a:t>
            </a:r>
            <a:endParaRPr lang="en-US" sz="4400"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1382" y="1129145"/>
            <a:ext cx="7915563" cy="5277042"/>
          </a:xfrm>
          <a:prstGeom prst="rect">
            <a:avLst/>
          </a:prstGeom>
        </p:spPr>
      </p:pic>
      <p:sp>
        <p:nvSpPr>
          <p:cNvPr id="3" name="Footer Placeholder 2"/>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4" name="Slide Number Placeholder 3"/>
          <p:cNvSpPr>
            <a:spLocks noGrp="1"/>
          </p:cNvSpPr>
          <p:nvPr>
            <p:ph type="sldNum" sz="quarter" idx="12"/>
          </p:nvPr>
        </p:nvSpPr>
        <p:spPr/>
        <p:txBody>
          <a:bodyPr/>
          <a:lstStyle/>
          <a:p>
            <a:fld id="{EC26F010-DF8C-491B-9CBB-184BE78426AD}" type="slidenum">
              <a:rPr lang="en-US" smtClean="0"/>
              <a:t>25</a:t>
            </a:fld>
            <a:endParaRPr lang="en-US"/>
          </a:p>
        </p:txBody>
      </p:sp>
    </p:spTree>
    <p:extLst>
      <p:ext uri="{BB962C8B-B14F-4D97-AF65-F5344CB8AC3E}">
        <p14:creationId xmlns:p14="http://schemas.microsoft.com/office/powerpoint/2010/main" val="39274847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237" y="1154547"/>
            <a:ext cx="7721599" cy="5147733"/>
          </a:xfrm>
          <a:prstGeom prst="rect">
            <a:avLst/>
          </a:prstGeom>
        </p:spPr>
      </p:pic>
      <p:sp>
        <p:nvSpPr>
          <p:cNvPr id="7" name="Title 1"/>
          <p:cNvSpPr txBox="1">
            <a:spLocks/>
          </p:cNvSpPr>
          <p:nvPr/>
        </p:nvSpPr>
        <p:spPr>
          <a:xfrm>
            <a:off x="1842655" y="267854"/>
            <a:ext cx="8626764" cy="6927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smtClean="0"/>
              <a:t>Outcome of Our Model</a:t>
            </a:r>
            <a:endParaRPr lang="en-US" sz="4400" b="1" dirty="0"/>
          </a:p>
        </p:txBody>
      </p:sp>
      <p:sp>
        <p:nvSpPr>
          <p:cNvPr id="2" name="Footer Placeholder 1"/>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3" name="Slide Number Placeholder 2"/>
          <p:cNvSpPr>
            <a:spLocks noGrp="1"/>
          </p:cNvSpPr>
          <p:nvPr>
            <p:ph type="sldNum" sz="quarter" idx="12"/>
          </p:nvPr>
        </p:nvSpPr>
        <p:spPr/>
        <p:txBody>
          <a:bodyPr/>
          <a:lstStyle/>
          <a:p>
            <a:fld id="{EC26F010-DF8C-491B-9CBB-184BE78426AD}" type="slidenum">
              <a:rPr lang="en-US" smtClean="0"/>
              <a:t>26</a:t>
            </a:fld>
            <a:endParaRPr lang="en-US"/>
          </a:p>
        </p:txBody>
      </p:sp>
    </p:spTree>
    <p:extLst>
      <p:ext uri="{BB962C8B-B14F-4D97-AF65-F5344CB8AC3E}">
        <p14:creationId xmlns:p14="http://schemas.microsoft.com/office/powerpoint/2010/main" val="29864056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2655" y="267854"/>
            <a:ext cx="8626764" cy="692728"/>
          </a:xfrm>
        </p:spPr>
        <p:txBody>
          <a:bodyPr>
            <a:noAutofit/>
          </a:bodyPr>
          <a:lstStyle/>
          <a:p>
            <a:r>
              <a:rPr lang="en-US" sz="4400" b="1" dirty="0" smtClean="0"/>
              <a:t>Outcome of Our Model</a:t>
            </a:r>
            <a:endParaRPr lang="en-US" sz="4400" b="1" dirty="0"/>
          </a:p>
        </p:txBody>
      </p:sp>
      <p:pic>
        <p:nvPicPr>
          <p:cNvPr id="4" name="Picture 3"/>
          <p:cNvPicPr>
            <a:picLocks noChangeAspect="1"/>
          </p:cNvPicPr>
          <p:nvPr/>
        </p:nvPicPr>
        <p:blipFill>
          <a:blip r:embed="rId2"/>
          <a:stretch>
            <a:fillRect/>
          </a:stretch>
        </p:blipFill>
        <p:spPr>
          <a:xfrm>
            <a:off x="2678069" y="960582"/>
            <a:ext cx="7791350" cy="5394612"/>
          </a:xfrm>
          <a:prstGeom prst="rect">
            <a:avLst/>
          </a:prstGeom>
        </p:spPr>
      </p:pic>
      <p:sp>
        <p:nvSpPr>
          <p:cNvPr id="6" name="Footer Placeholder 5"/>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7" name="Slide Number Placeholder 6"/>
          <p:cNvSpPr>
            <a:spLocks noGrp="1"/>
          </p:cNvSpPr>
          <p:nvPr>
            <p:ph type="sldNum" sz="quarter" idx="12"/>
          </p:nvPr>
        </p:nvSpPr>
        <p:spPr/>
        <p:txBody>
          <a:bodyPr/>
          <a:lstStyle/>
          <a:p>
            <a:fld id="{EC26F010-DF8C-491B-9CBB-184BE78426AD}" type="slidenum">
              <a:rPr lang="en-US" smtClean="0"/>
              <a:t>27</a:t>
            </a:fld>
            <a:endParaRPr lang="en-US"/>
          </a:p>
        </p:txBody>
      </p:sp>
    </p:spTree>
    <p:extLst>
      <p:ext uri="{BB962C8B-B14F-4D97-AF65-F5344CB8AC3E}">
        <p14:creationId xmlns:p14="http://schemas.microsoft.com/office/powerpoint/2010/main" val="2096937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2198789" y="267854"/>
            <a:ext cx="8626764" cy="6927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t>Outcome of Our Model</a:t>
            </a:r>
            <a:endParaRPr lang="en-US" sz="4400" b="1" dirty="0"/>
          </a:p>
        </p:txBody>
      </p:sp>
      <p:pic>
        <p:nvPicPr>
          <p:cNvPr id="4" name="Picture 3"/>
          <p:cNvPicPr>
            <a:picLocks noChangeAspect="1"/>
          </p:cNvPicPr>
          <p:nvPr/>
        </p:nvPicPr>
        <p:blipFill>
          <a:blip r:embed="rId2"/>
          <a:stretch>
            <a:fillRect/>
          </a:stretch>
        </p:blipFill>
        <p:spPr>
          <a:xfrm>
            <a:off x="2521819" y="960582"/>
            <a:ext cx="7855518" cy="5446912"/>
          </a:xfrm>
          <a:prstGeom prst="rect">
            <a:avLst/>
          </a:prstGeom>
        </p:spPr>
      </p:pic>
      <p:sp>
        <p:nvSpPr>
          <p:cNvPr id="2" name="Footer Placeholder 1"/>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3" name="Slide Number Placeholder 2"/>
          <p:cNvSpPr>
            <a:spLocks noGrp="1"/>
          </p:cNvSpPr>
          <p:nvPr>
            <p:ph type="sldNum" sz="quarter" idx="12"/>
          </p:nvPr>
        </p:nvSpPr>
        <p:spPr/>
        <p:txBody>
          <a:bodyPr/>
          <a:lstStyle/>
          <a:p>
            <a:fld id="{EC26F010-DF8C-491B-9CBB-184BE78426AD}" type="slidenum">
              <a:rPr lang="en-US" smtClean="0"/>
              <a:t>28</a:t>
            </a:fld>
            <a:endParaRPr lang="en-US"/>
          </a:p>
        </p:txBody>
      </p:sp>
    </p:spTree>
    <p:extLst>
      <p:ext uri="{BB962C8B-B14F-4D97-AF65-F5344CB8AC3E}">
        <p14:creationId xmlns:p14="http://schemas.microsoft.com/office/powerpoint/2010/main" val="6850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2198789" y="267854"/>
            <a:ext cx="8626764" cy="6927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t>Our Evaluation Method</a:t>
            </a:r>
            <a:endParaRPr lang="en-US" sz="4400" b="1" dirty="0"/>
          </a:p>
        </p:txBody>
      </p:sp>
      <p:sp>
        <p:nvSpPr>
          <p:cNvPr id="2" name="Footer Placeholder 1"/>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3" name="Slide Number Placeholder 2"/>
          <p:cNvSpPr>
            <a:spLocks noGrp="1"/>
          </p:cNvSpPr>
          <p:nvPr>
            <p:ph type="sldNum" sz="quarter" idx="12"/>
          </p:nvPr>
        </p:nvSpPr>
        <p:spPr/>
        <p:txBody>
          <a:bodyPr/>
          <a:lstStyle/>
          <a:p>
            <a:fld id="{EC26F010-DF8C-491B-9CBB-184BE78426AD}" type="slidenum">
              <a:rPr lang="en-US" smtClean="0"/>
              <a:t>29</a:t>
            </a:fld>
            <a:endParaRPr lang="en-US"/>
          </a:p>
        </p:txBody>
      </p:sp>
      <p:sp>
        <p:nvSpPr>
          <p:cNvPr id="5" name="TextBox 4"/>
          <p:cNvSpPr txBox="1"/>
          <p:nvPr/>
        </p:nvSpPr>
        <p:spPr>
          <a:xfrm>
            <a:off x="538480" y="1422400"/>
            <a:ext cx="1151128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We have classified the images into two classes using a convolutional neural network But we have designed the prediction procedure in a different way. </a:t>
            </a:r>
          </a:p>
          <a:p>
            <a:pPr marL="285750" indent="-285750">
              <a:buFont typeface="Arial" panose="020B0604020202020204" pitchFamily="34" charset="0"/>
              <a:buChar char="•"/>
            </a:pPr>
            <a:r>
              <a:rPr lang="en-US" sz="2800" dirty="0"/>
              <a:t>Instead of taking a class like violent and nonviolent,  we calculated the probability of an individual being violent.  This measurement gives us  an accuracy of another  dimension  with which we can predict images more accurately.</a:t>
            </a:r>
          </a:p>
          <a:p>
            <a:pPr marL="285750" indent="-285750">
              <a:buFont typeface="Arial" panose="020B0604020202020204" pitchFamily="34" charset="0"/>
              <a:buChar char="•"/>
            </a:pPr>
            <a:r>
              <a:rPr lang="en-US" sz="2800" dirty="0"/>
              <a:t>We have calculated all the outcomes and determine the outcome based on this probability. Firstly we have set a scale for the Violent attitude. This can be considered as a situation all  approach for solving this problem.  since our data is not cleaned and true accurate so we implemented this technique for gaining accurate results.</a:t>
            </a:r>
          </a:p>
        </p:txBody>
      </p:sp>
    </p:spTree>
    <p:extLst>
      <p:ext uri="{BB962C8B-B14F-4D97-AF65-F5344CB8AC3E}">
        <p14:creationId xmlns:p14="http://schemas.microsoft.com/office/powerpoint/2010/main" val="23940697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873135" y="254144"/>
            <a:ext cx="8626764" cy="1002001"/>
          </a:xfrm>
        </p:spPr>
        <p:txBody>
          <a:bodyPr>
            <a:normAutofit/>
          </a:bodyPr>
          <a:lstStyle/>
          <a:p>
            <a:r>
              <a:rPr lang="en-US" b="1" dirty="0" smtClean="0"/>
              <a:t>Previous Works</a:t>
            </a:r>
            <a:endParaRPr lang="en-US" b="1" dirty="0"/>
          </a:p>
        </p:txBody>
      </p:sp>
      <p:sp>
        <p:nvSpPr>
          <p:cNvPr id="3" name="Subtitle 2"/>
          <p:cNvSpPr>
            <a:spLocks noGrp="1"/>
          </p:cNvSpPr>
          <p:nvPr>
            <p:ph type="subTitle" idx="1"/>
          </p:nvPr>
        </p:nvSpPr>
        <p:spPr>
          <a:xfrm>
            <a:off x="556953" y="1463964"/>
            <a:ext cx="11259128" cy="5394036"/>
          </a:xfrm>
        </p:spPr>
        <p:txBody>
          <a:bodyPr>
            <a:noAutofit/>
          </a:bodyPr>
          <a:lstStyle/>
          <a:p>
            <a:r>
              <a:rPr lang="en-US" sz="4200" dirty="0" smtClean="0"/>
              <a:t> From the literature of violence detection we can observe that no Machine learning or any other models are not being used by any industry or any individuals or any institution currently. But many scientists and processes are trying to build an Excel learning model for detecting violence since a long time ago. Actually final deduction is one of the most valuable and hardest tasks nowadays.</a:t>
            </a:r>
          </a:p>
          <a:p>
            <a:endParaRPr lang="en-US" sz="4200" dirty="0" smtClean="0"/>
          </a:p>
        </p:txBody>
      </p:sp>
      <p:sp>
        <p:nvSpPr>
          <p:cNvPr id="2" name="Footer Placeholder 1"/>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4" name="Slide Number Placeholder 3"/>
          <p:cNvSpPr>
            <a:spLocks noGrp="1"/>
          </p:cNvSpPr>
          <p:nvPr>
            <p:ph type="sldNum" sz="quarter" idx="12"/>
          </p:nvPr>
        </p:nvSpPr>
        <p:spPr/>
        <p:txBody>
          <a:bodyPr/>
          <a:lstStyle/>
          <a:p>
            <a:fld id="{EC26F010-DF8C-491B-9CBB-184BE78426AD}" type="slidenum">
              <a:rPr lang="en-US" smtClean="0"/>
              <a:t>3</a:t>
            </a:fld>
            <a:endParaRPr lang="en-US"/>
          </a:p>
        </p:txBody>
      </p:sp>
    </p:spTree>
    <p:extLst>
      <p:ext uri="{BB962C8B-B14F-4D97-AF65-F5344CB8AC3E}">
        <p14:creationId xmlns:p14="http://schemas.microsoft.com/office/powerpoint/2010/main" val="14168481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98052" y="155144"/>
            <a:ext cx="8626764" cy="528320"/>
          </a:xfrm>
        </p:spPr>
        <p:txBody>
          <a:bodyPr>
            <a:noAutofit/>
          </a:bodyPr>
          <a:lstStyle/>
          <a:p>
            <a:r>
              <a:rPr lang="en-US" sz="4400" b="1" dirty="0" smtClean="0"/>
              <a:t>Practical Outcomes</a:t>
            </a:r>
            <a:endParaRPr lang="en-US" sz="44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838" y="1207547"/>
            <a:ext cx="2635568" cy="2534078"/>
          </a:xfrm>
          <a:prstGeom prst="rect">
            <a:avLst/>
          </a:prstGeom>
        </p:spPr>
      </p:pic>
      <p:pic>
        <p:nvPicPr>
          <p:cNvPr id="8" name="Picture 7"/>
          <p:cNvPicPr>
            <a:picLocks noChangeAspect="1"/>
          </p:cNvPicPr>
          <p:nvPr/>
        </p:nvPicPr>
        <p:blipFill>
          <a:blip r:embed="rId3"/>
          <a:stretch>
            <a:fillRect/>
          </a:stretch>
        </p:blipFill>
        <p:spPr>
          <a:xfrm>
            <a:off x="6441440" y="1206685"/>
            <a:ext cx="2766543" cy="253493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120" y="1206684"/>
            <a:ext cx="2519681" cy="2534939"/>
          </a:xfrm>
          <a:prstGeom prst="rect">
            <a:avLst/>
          </a:prstGeom>
        </p:spPr>
      </p:pic>
      <p:sp>
        <p:nvSpPr>
          <p:cNvPr id="11" name="TextBox 10"/>
          <p:cNvSpPr txBox="1"/>
          <p:nvPr/>
        </p:nvSpPr>
        <p:spPr>
          <a:xfrm>
            <a:off x="2153920" y="650240"/>
            <a:ext cx="8422641" cy="523220"/>
          </a:xfrm>
          <a:prstGeom prst="rect">
            <a:avLst/>
          </a:prstGeom>
          <a:noFill/>
        </p:spPr>
        <p:txBody>
          <a:bodyPr wrap="square" rtlCol="0">
            <a:spAutoFit/>
          </a:bodyPr>
          <a:lstStyle/>
          <a:p>
            <a:pPr algn="ctr"/>
            <a:r>
              <a:rPr lang="en-US" sz="2800" b="1" dirty="0" smtClean="0"/>
              <a:t>Detected as Non-Violent Behavior </a:t>
            </a:r>
            <a:endParaRPr lang="en-US" sz="2800" b="1" dirty="0"/>
          </a:p>
        </p:txBody>
      </p:sp>
      <p:sp>
        <p:nvSpPr>
          <p:cNvPr id="12" name="TextBox 11"/>
          <p:cNvSpPr txBox="1"/>
          <p:nvPr/>
        </p:nvSpPr>
        <p:spPr>
          <a:xfrm>
            <a:off x="2051858" y="3741625"/>
            <a:ext cx="8422641" cy="523220"/>
          </a:xfrm>
          <a:prstGeom prst="rect">
            <a:avLst/>
          </a:prstGeom>
          <a:noFill/>
        </p:spPr>
        <p:txBody>
          <a:bodyPr wrap="square" rtlCol="0">
            <a:spAutoFit/>
          </a:bodyPr>
          <a:lstStyle/>
          <a:p>
            <a:pPr algn="ctr"/>
            <a:r>
              <a:rPr lang="en-US" sz="2800" b="1" dirty="0" smtClean="0"/>
              <a:t>Detected as Violent Behavior </a:t>
            </a:r>
            <a:endParaRPr lang="en-US" sz="2800" b="1" dirty="0"/>
          </a:p>
        </p:txBody>
      </p:sp>
      <p:pic>
        <p:nvPicPr>
          <p:cNvPr id="13" name="Picture 12"/>
          <p:cNvPicPr>
            <a:picLocks noChangeAspect="1"/>
          </p:cNvPicPr>
          <p:nvPr/>
        </p:nvPicPr>
        <p:blipFill>
          <a:blip r:embed="rId5"/>
          <a:stretch>
            <a:fillRect/>
          </a:stretch>
        </p:blipFill>
        <p:spPr>
          <a:xfrm>
            <a:off x="880745" y="4363700"/>
            <a:ext cx="2634615" cy="233919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188" y="4363700"/>
            <a:ext cx="2320132" cy="2339196"/>
          </a:xfrm>
          <a:prstGeom prst="rect">
            <a:avLst/>
          </a:prstGeom>
        </p:spPr>
      </p:pic>
      <p:pic>
        <p:nvPicPr>
          <p:cNvPr id="16" name="Picture 15"/>
          <p:cNvPicPr>
            <a:picLocks noChangeAspect="1"/>
          </p:cNvPicPr>
          <p:nvPr/>
        </p:nvPicPr>
        <p:blipFill>
          <a:blip r:embed="rId7"/>
          <a:stretch>
            <a:fillRect/>
          </a:stretch>
        </p:blipFill>
        <p:spPr>
          <a:xfrm>
            <a:off x="880745" y="1207547"/>
            <a:ext cx="2430555" cy="2517466"/>
          </a:xfrm>
          <a:prstGeom prst="rect">
            <a:avLst/>
          </a:prstGeom>
        </p:spPr>
      </p:pic>
      <p:pic>
        <p:nvPicPr>
          <p:cNvPr id="3" name="Picture 2"/>
          <p:cNvPicPr>
            <a:picLocks noChangeAspect="1"/>
          </p:cNvPicPr>
          <p:nvPr/>
        </p:nvPicPr>
        <p:blipFill>
          <a:blip r:embed="rId8"/>
          <a:stretch>
            <a:fillRect/>
          </a:stretch>
        </p:blipFill>
        <p:spPr>
          <a:xfrm>
            <a:off x="6511434" y="4389918"/>
            <a:ext cx="2240547" cy="2312978"/>
          </a:xfrm>
          <a:prstGeom prst="rect">
            <a:avLst/>
          </a:prstGeom>
        </p:spPr>
      </p:pic>
      <p:sp>
        <p:nvSpPr>
          <p:cNvPr id="4" name="Footer Placeholder 3"/>
          <p:cNvSpPr>
            <a:spLocks noGrp="1"/>
          </p:cNvSpPr>
          <p:nvPr>
            <p:ph type="ftr" sz="quarter" idx="11"/>
          </p:nvPr>
        </p:nvSpPr>
        <p:spPr/>
        <p:txBody>
          <a:bodyPr/>
          <a:lstStyle/>
          <a:p>
            <a:r>
              <a:rPr lang="en-US" dirty="0" smtClean="0"/>
              <a:t>3rd International Conference on Industrial and Mechanical Engineering and Operations Management (IMEOM), Dhaka, Bangladesh</a:t>
            </a:r>
            <a:endParaRPr lang="en-US" dirty="0"/>
          </a:p>
        </p:txBody>
      </p:sp>
      <p:sp>
        <p:nvSpPr>
          <p:cNvPr id="5" name="Slide Number Placeholder 4"/>
          <p:cNvSpPr>
            <a:spLocks noGrp="1"/>
          </p:cNvSpPr>
          <p:nvPr>
            <p:ph type="sldNum" sz="quarter" idx="12"/>
          </p:nvPr>
        </p:nvSpPr>
        <p:spPr/>
        <p:txBody>
          <a:bodyPr/>
          <a:lstStyle/>
          <a:p>
            <a:fld id="{EC26F010-DF8C-491B-9CBB-184BE78426AD}" type="slidenum">
              <a:rPr lang="en-US" smtClean="0"/>
              <a:t>30</a:t>
            </a:fld>
            <a:endParaRPr lang="en-US"/>
          </a:p>
        </p:txBody>
      </p:sp>
    </p:spTree>
    <p:extLst>
      <p:ext uri="{BB962C8B-B14F-4D97-AF65-F5344CB8AC3E}">
        <p14:creationId xmlns:p14="http://schemas.microsoft.com/office/powerpoint/2010/main" val="669554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1842655" y="267854"/>
            <a:ext cx="8626764" cy="6927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t>Evaluating  Two Models </a:t>
            </a:r>
            <a:endParaRPr lang="en-US" sz="4400" b="1" dirty="0"/>
          </a:p>
        </p:txBody>
      </p:sp>
      <p:graphicFrame>
        <p:nvGraphicFramePr>
          <p:cNvPr id="2" name="Object 1"/>
          <p:cNvGraphicFramePr>
            <a:graphicFrameLocks noChangeAspect="1"/>
          </p:cNvGraphicFramePr>
          <p:nvPr>
            <p:extLst>
              <p:ext uri="{D42A27DB-BD31-4B8C-83A1-F6EECF244321}">
                <p14:modId xmlns:p14="http://schemas.microsoft.com/office/powerpoint/2010/main" val="101470070"/>
              </p:ext>
            </p:extLst>
          </p:nvPr>
        </p:nvGraphicFramePr>
        <p:xfrm>
          <a:off x="2598404" y="1039011"/>
          <a:ext cx="8210550" cy="5218112"/>
        </p:xfrm>
        <a:graphic>
          <a:graphicData uri="http://schemas.openxmlformats.org/presentationml/2006/ole">
            <mc:AlternateContent xmlns:mc="http://schemas.openxmlformats.org/markup-compatibility/2006">
              <mc:Choice xmlns:v="urn:schemas-microsoft-com:vml" Requires="v">
                <p:oleObj spid="_x0000_s3078" name="Document" r:id="rId3" imgW="9888180" imgH="8151411" progId="Word.Document.12">
                  <p:embed/>
                </p:oleObj>
              </mc:Choice>
              <mc:Fallback>
                <p:oleObj name="Document" r:id="rId3" imgW="9888180" imgH="8151411" progId="Word.Document.12">
                  <p:embed/>
                  <p:pic>
                    <p:nvPicPr>
                      <p:cNvPr id="2" name="Object 1"/>
                      <p:cNvPicPr/>
                      <p:nvPr/>
                    </p:nvPicPr>
                    <p:blipFill>
                      <a:blip r:embed="rId4"/>
                      <a:stretch>
                        <a:fillRect/>
                      </a:stretch>
                    </p:blipFill>
                    <p:spPr>
                      <a:xfrm>
                        <a:off x="2598404" y="1039011"/>
                        <a:ext cx="8210550" cy="5218112"/>
                      </a:xfrm>
                      <a:prstGeom prst="rect">
                        <a:avLst/>
                      </a:prstGeom>
                    </p:spPr>
                  </p:pic>
                </p:oleObj>
              </mc:Fallback>
            </mc:AlternateContent>
          </a:graphicData>
        </a:graphic>
      </p:graphicFrame>
      <p:sp>
        <p:nvSpPr>
          <p:cNvPr id="3" name="Footer Placeholder 2"/>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4" name="Slide Number Placeholder 3"/>
          <p:cNvSpPr>
            <a:spLocks noGrp="1"/>
          </p:cNvSpPr>
          <p:nvPr>
            <p:ph type="sldNum" sz="quarter" idx="12"/>
          </p:nvPr>
        </p:nvSpPr>
        <p:spPr/>
        <p:txBody>
          <a:bodyPr/>
          <a:lstStyle/>
          <a:p>
            <a:fld id="{EC26F010-DF8C-491B-9CBB-184BE78426AD}" type="slidenum">
              <a:rPr lang="en-US" smtClean="0"/>
              <a:t>31</a:t>
            </a:fld>
            <a:endParaRPr lang="en-US"/>
          </a:p>
        </p:txBody>
      </p:sp>
    </p:spTree>
    <p:extLst>
      <p:ext uri="{BB962C8B-B14F-4D97-AF65-F5344CB8AC3E}">
        <p14:creationId xmlns:p14="http://schemas.microsoft.com/office/powerpoint/2010/main" val="7936310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1842655" y="267854"/>
            <a:ext cx="8626764" cy="6927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smtClean="0"/>
              <a:t>Prototype</a:t>
            </a:r>
            <a:endParaRPr lang="en-US" sz="4400" b="1" dirty="0"/>
          </a:p>
        </p:txBody>
      </p:sp>
      <p:sp>
        <p:nvSpPr>
          <p:cNvPr id="3" name="Footer Placeholder 2"/>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4" name="Slide Number Placeholder 3"/>
          <p:cNvSpPr>
            <a:spLocks noGrp="1"/>
          </p:cNvSpPr>
          <p:nvPr>
            <p:ph type="sldNum" sz="quarter" idx="12"/>
          </p:nvPr>
        </p:nvSpPr>
        <p:spPr/>
        <p:txBody>
          <a:bodyPr/>
          <a:lstStyle/>
          <a:p>
            <a:fld id="{EC26F010-DF8C-491B-9CBB-184BE78426AD}" type="slidenum">
              <a:rPr lang="en-US" smtClean="0"/>
              <a:t>32</a:t>
            </a:fld>
            <a:endParaRPr lang="en-US"/>
          </a:p>
        </p:txBody>
      </p:sp>
      <p:sp>
        <p:nvSpPr>
          <p:cNvPr id="5" name="TextBox 4"/>
          <p:cNvSpPr txBox="1"/>
          <p:nvPr/>
        </p:nvSpPr>
        <p:spPr>
          <a:xfrm>
            <a:off x="400397" y="960582"/>
            <a:ext cx="11511280" cy="5078313"/>
          </a:xfrm>
          <a:prstGeom prst="rect">
            <a:avLst/>
          </a:prstGeom>
          <a:noFill/>
        </p:spPr>
        <p:txBody>
          <a:bodyPr wrap="square" rtlCol="0">
            <a:spAutoFit/>
          </a:bodyPr>
          <a:lstStyle/>
          <a:p>
            <a:pPr algn="ctr"/>
            <a:r>
              <a:rPr lang="en-US" sz="3600" dirty="0"/>
              <a:t>We have deployed our model with all necessary codes and a small dataset on GitHub.  Anyone can access the codes and experiment with these codes or develop it with other  datasets. The code written in Python and the  </a:t>
            </a:r>
            <a:r>
              <a:rPr lang="en-US" sz="3600" dirty="0" err="1"/>
              <a:t>keras</a:t>
            </a:r>
            <a:r>
              <a:rPr lang="en-US" sz="3600" dirty="0"/>
              <a:t> and </a:t>
            </a:r>
            <a:r>
              <a:rPr lang="en-US" sz="3600" dirty="0" err="1"/>
              <a:t>tensorflow</a:t>
            </a:r>
            <a:r>
              <a:rPr lang="en-US" sz="3600" dirty="0"/>
              <a:t> for deep learning library are used </a:t>
            </a:r>
            <a:r>
              <a:rPr lang="en-US" sz="3600" dirty="0" smtClean="0"/>
              <a:t>here:</a:t>
            </a:r>
          </a:p>
          <a:p>
            <a:pPr algn="ctr"/>
            <a:endParaRPr lang="en-US" sz="3600" dirty="0" smtClean="0"/>
          </a:p>
          <a:p>
            <a:pPr algn="ctr"/>
            <a:r>
              <a:rPr lang="en-US" sz="3600" dirty="0"/>
              <a:t>https://</a:t>
            </a:r>
            <a:r>
              <a:rPr lang="en-US" sz="3600" dirty="0" smtClean="0"/>
              <a:t>github.com/arindampaulripon/A-Novel-Method-for-Machine-Learning-Based-Automatic-violence-Activity-Identification-System-by-Analyzin</a:t>
            </a:r>
            <a:endParaRPr lang="en-US" sz="3600" dirty="0"/>
          </a:p>
        </p:txBody>
      </p:sp>
    </p:spTree>
    <p:extLst>
      <p:ext uri="{BB962C8B-B14F-4D97-AF65-F5344CB8AC3E}">
        <p14:creationId xmlns:p14="http://schemas.microsoft.com/office/powerpoint/2010/main" val="16392469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07529"/>
            <a:ext cx="10515600" cy="1325563"/>
          </a:xfrm>
        </p:spPr>
        <p:txBody>
          <a:bodyPr>
            <a:normAutofit/>
          </a:bodyPr>
          <a:lstStyle/>
          <a:p>
            <a:pPr algn="ctr"/>
            <a:r>
              <a:rPr lang="en-US" sz="5400" b="1" dirty="0" smtClean="0"/>
              <a:t>References</a:t>
            </a:r>
            <a:endParaRPr lang="en-US" sz="5400" b="1" dirty="0"/>
          </a:p>
        </p:txBody>
      </p:sp>
      <p:sp>
        <p:nvSpPr>
          <p:cNvPr id="11" name="Rectangle 10"/>
          <p:cNvSpPr/>
          <p:nvPr/>
        </p:nvSpPr>
        <p:spPr>
          <a:xfrm>
            <a:off x="295563" y="1118034"/>
            <a:ext cx="12025745" cy="4893647"/>
          </a:xfrm>
          <a:prstGeom prst="rect">
            <a:avLst/>
          </a:prstGeom>
        </p:spPr>
        <p:txBody>
          <a:bodyPr wrap="square">
            <a:spAutoFit/>
          </a:bodyPr>
          <a:lstStyle/>
          <a:p>
            <a:r>
              <a:rPr lang="en-US" sz="2400" dirty="0"/>
              <a:t>[1] 	UNESCO, "The influence of the cinema on children and adolescents: An annotated international bibliography," 1998.</a:t>
            </a:r>
          </a:p>
          <a:p>
            <a:r>
              <a:rPr lang="en-US" sz="2400" dirty="0"/>
              <a:t>[2] 	Y. Horton, R. Price and E. Brown, "Portrayal of Minorities in the Film, Media and Entertainment Industries," Poverty &amp; Prejudice: Media and Race, 1999.</a:t>
            </a:r>
          </a:p>
          <a:p>
            <a:r>
              <a:rPr lang="en-US" sz="2400" dirty="0"/>
              <a:t>[3] 	C. M. </a:t>
            </a:r>
            <a:r>
              <a:rPr lang="en-US" sz="2400" dirty="0" err="1"/>
              <a:t>Ouverson</a:t>
            </a:r>
            <a:r>
              <a:rPr lang="en-US" sz="2400" dirty="0"/>
              <a:t>, "The effects of color and design on audience attitude, behavior, and perception of media," 1992. </a:t>
            </a:r>
          </a:p>
          <a:p>
            <a:r>
              <a:rPr lang="en-US" sz="2400" dirty="0"/>
              <a:t>[4] 	N. a. B. T. </a:t>
            </a:r>
            <a:r>
              <a:rPr lang="en-US" sz="2400" dirty="0" err="1"/>
              <a:t>Dalal</a:t>
            </a:r>
            <a:r>
              <a:rPr lang="en-US" sz="2400" dirty="0"/>
              <a:t>, "Histograms of Oriented Gradients for Human Detection," in IEEE Computer Society Conference on Computer Vision and Pattern Recognition. </a:t>
            </a:r>
          </a:p>
          <a:p>
            <a:r>
              <a:rPr lang="en-US" sz="2400" dirty="0"/>
              <a:t>[5] 	X. Xu, H. Zheng and Z. G. , "SDD-CNN: Small Data-Driven Convolution Neural Networks for Subtle Roller Defect Inspection," Applied Sciences, 31 March 2019. </a:t>
            </a:r>
          </a:p>
          <a:p>
            <a:r>
              <a:rPr lang="en-US" sz="2400" dirty="0"/>
              <a:t>[6]	G. Zhang, J. Kato, Y. Wang and K. </a:t>
            </a:r>
            <a:r>
              <a:rPr lang="en-US" sz="2400" dirty="0" err="1"/>
              <a:t>Mase</a:t>
            </a:r>
            <a:r>
              <a:rPr lang="en-US" sz="2400" dirty="0"/>
              <a:t>, "How to initialize the CNN for small datasets: Extracting discriminative filters from pre-trained model," 2015 3rd IAPR Asian Conference on Pattern Recognition (ACPR), Kuala Lumpur, 2015, pp. 479-483.</a:t>
            </a:r>
          </a:p>
        </p:txBody>
      </p:sp>
      <p:sp>
        <p:nvSpPr>
          <p:cNvPr id="12" name="Footer Placeholder 11"/>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13" name="Slide Number Placeholder 12"/>
          <p:cNvSpPr>
            <a:spLocks noGrp="1"/>
          </p:cNvSpPr>
          <p:nvPr>
            <p:ph type="sldNum" sz="quarter" idx="12"/>
          </p:nvPr>
        </p:nvSpPr>
        <p:spPr/>
        <p:txBody>
          <a:bodyPr/>
          <a:lstStyle/>
          <a:p>
            <a:fld id="{EC26F010-DF8C-491B-9CBB-184BE78426AD}" type="slidenum">
              <a:rPr lang="en-US" smtClean="0"/>
              <a:t>33</a:t>
            </a:fld>
            <a:endParaRPr lang="en-US"/>
          </a:p>
        </p:txBody>
      </p:sp>
    </p:spTree>
    <p:extLst>
      <p:ext uri="{BB962C8B-B14F-4D97-AF65-F5344CB8AC3E}">
        <p14:creationId xmlns:p14="http://schemas.microsoft.com/office/powerpoint/2010/main" val="31531746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Thanks to All</a:t>
            </a:r>
            <a:endParaRPr lang="en-US" dirty="0"/>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34</a:t>
            </a:fld>
            <a:endParaRPr lang="en-US"/>
          </a:p>
        </p:txBody>
      </p:sp>
    </p:spTree>
    <p:extLst>
      <p:ext uri="{BB962C8B-B14F-4D97-AF65-F5344CB8AC3E}">
        <p14:creationId xmlns:p14="http://schemas.microsoft.com/office/powerpoint/2010/main" val="15515558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35</a:t>
            </a:fld>
            <a:endParaRPr lang="en-US"/>
          </a:p>
        </p:txBody>
      </p:sp>
    </p:spTree>
    <p:extLst>
      <p:ext uri="{BB962C8B-B14F-4D97-AF65-F5344CB8AC3E}">
        <p14:creationId xmlns:p14="http://schemas.microsoft.com/office/powerpoint/2010/main" val="686716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36</a:t>
            </a:fld>
            <a:endParaRPr lang="en-US"/>
          </a:p>
        </p:txBody>
      </p:sp>
    </p:spTree>
    <p:extLst>
      <p:ext uri="{BB962C8B-B14F-4D97-AF65-F5344CB8AC3E}">
        <p14:creationId xmlns:p14="http://schemas.microsoft.com/office/powerpoint/2010/main" val="3415442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37</a:t>
            </a:fld>
            <a:endParaRPr lang="en-US"/>
          </a:p>
        </p:txBody>
      </p:sp>
    </p:spTree>
    <p:extLst>
      <p:ext uri="{BB962C8B-B14F-4D97-AF65-F5344CB8AC3E}">
        <p14:creationId xmlns:p14="http://schemas.microsoft.com/office/powerpoint/2010/main" val="2900165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38</a:t>
            </a:fld>
            <a:endParaRPr lang="en-US"/>
          </a:p>
        </p:txBody>
      </p:sp>
    </p:spTree>
    <p:extLst>
      <p:ext uri="{BB962C8B-B14F-4D97-AF65-F5344CB8AC3E}">
        <p14:creationId xmlns:p14="http://schemas.microsoft.com/office/powerpoint/2010/main" val="2665720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39</a:t>
            </a:fld>
            <a:endParaRPr lang="en-US"/>
          </a:p>
        </p:txBody>
      </p:sp>
    </p:spTree>
    <p:extLst>
      <p:ext uri="{BB962C8B-B14F-4D97-AF65-F5344CB8AC3E}">
        <p14:creationId xmlns:p14="http://schemas.microsoft.com/office/powerpoint/2010/main" val="1491985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7818" y="771381"/>
            <a:ext cx="8626764" cy="1002001"/>
          </a:xfrm>
        </p:spPr>
        <p:txBody>
          <a:bodyPr>
            <a:normAutofit/>
          </a:bodyPr>
          <a:lstStyle/>
          <a:p>
            <a:r>
              <a:rPr lang="en-US" dirty="0" smtClean="0"/>
              <a:t>What is the Complexity</a:t>
            </a:r>
            <a:endParaRPr lang="en-US" dirty="0"/>
          </a:p>
        </p:txBody>
      </p:sp>
      <p:sp>
        <p:nvSpPr>
          <p:cNvPr id="3" name="Subtitle 2"/>
          <p:cNvSpPr>
            <a:spLocks noGrp="1"/>
          </p:cNvSpPr>
          <p:nvPr>
            <p:ph type="subTitle" idx="1"/>
          </p:nvPr>
        </p:nvSpPr>
        <p:spPr>
          <a:xfrm>
            <a:off x="434110" y="2124362"/>
            <a:ext cx="11139054" cy="4184074"/>
          </a:xfrm>
        </p:spPr>
        <p:txBody>
          <a:bodyPr>
            <a:noAutofit/>
          </a:bodyPr>
          <a:lstStyle/>
          <a:p>
            <a:pPr algn="just"/>
            <a:endParaRPr lang="en-US" sz="4400" dirty="0" smtClean="0"/>
          </a:p>
          <a:p>
            <a:pPr marL="571500" indent="-571500" algn="just">
              <a:buFont typeface="Arial" panose="020B0604020202020204" pitchFamily="34" charset="0"/>
              <a:buChar char="•"/>
            </a:pPr>
            <a:r>
              <a:rPr lang="en-US" sz="4400" b="1" dirty="0" smtClean="0"/>
              <a:t>No one is going to take a selfie before or at the time of showing violence.</a:t>
            </a:r>
          </a:p>
          <a:p>
            <a:pPr marL="571500" indent="-571500" algn="just">
              <a:buFont typeface="Arial" panose="020B0604020202020204" pitchFamily="34" charset="0"/>
              <a:buChar char="•"/>
            </a:pPr>
            <a:r>
              <a:rPr lang="en-US" sz="4400" dirty="0" smtClean="0"/>
              <a:t>What is the way to collect or generate data?</a:t>
            </a:r>
          </a:p>
          <a:p>
            <a:pPr marL="571500" indent="-571500" algn="just">
              <a:buFont typeface="Arial" panose="020B0604020202020204" pitchFamily="34" charset="0"/>
              <a:buChar char="•"/>
            </a:pPr>
            <a:r>
              <a:rPr lang="en-US" sz="4400" dirty="0" smtClean="0"/>
              <a:t>It’s very hard to collect violent Image or Video samples. </a:t>
            </a:r>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a:t>
            </a:fld>
            <a:endParaRPr lang="en-US"/>
          </a:p>
        </p:txBody>
      </p:sp>
    </p:spTree>
    <p:extLst>
      <p:ext uri="{BB962C8B-B14F-4D97-AF65-F5344CB8AC3E}">
        <p14:creationId xmlns:p14="http://schemas.microsoft.com/office/powerpoint/2010/main" val="402737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40</a:t>
            </a:fld>
            <a:endParaRPr lang="en-US"/>
          </a:p>
        </p:txBody>
      </p:sp>
    </p:spTree>
    <p:extLst>
      <p:ext uri="{BB962C8B-B14F-4D97-AF65-F5344CB8AC3E}">
        <p14:creationId xmlns:p14="http://schemas.microsoft.com/office/powerpoint/2010/main" val="2750750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41</a:t>
            </a:fld>
            <a:endParaRPr lang="en-US"/>
          </a:p>
        </p:txBody>
      </p:sp>
    </p:spTree>
    <p:extLst>
      <p:ext uri="{BB962C8B-B14F-4D97-AF65-F5344CB8AC3E}">
        <p14:creationId xmlns:p14="http://schemas.microsoft.com/office/powerpoint/2010/main" val="829507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42</a:t>
            </a:fld>
            <a:endParaRPr lang="en-US"/>
          </a:p>
        </p:txBody>
      </p:sp>
    </p:spTree>
    <p:extLst>
      <p:ext uri="{BB962C8B-B14F-4D97-AF65-F5344CB8AC3E}">
        <p14:creationId xmlns:p14="http://schemas.microsoft.com/office/powerpoint/2010/main" val="660133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43</a:t>
            </a:fld>
            <a:endParaRPr lang="en-US"/>
          </a:p>
        </p:txBody>
      </p:sp>
    </p:spTree>
    <p:extLst>
      <p:ext uri="{BB962C8B-B14F-4D97-AF65-F5344CB8AC3E}">
        <p14:creationId xmlns:p14="http://schemas.microsoft.com/office/powerpoint/2010/main" val="2295099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44</a:t>
            </a:fld>
            <a:endParaRPr lang="en-US"/>
          </a:p>
        </p:txBody>
      </p:sp>
    </p:spTree>
    <p:extLst>
      <p:ext uri="{BB962C8B-B14F-4D97-AF65-F5344CB8AC3E}">
        <p14:creationId xmlns:p14="http://schemas.microsoft.com/office/powerpoint/2010/main" val="541573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45</a:t>
            </a:fld>
            <a:endParaRPr lang="en-US"/>
          </a:p>
        </p:txBody>
      </p:sp>
    </p:spTree>
    <p:extLst>
      <p:ext uri="{BB962C8B-B14F-4D97-AF65-F5344CB8AC3E}">
        <p14:creationId xmlns:p14="http://schemas.microsoft.com/office/powerpoint/2010/main" val="3210059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46</a:t>
            </a:fld>
            <a:endParaRPr lang="en-US"/>
          </a:p>
        </p:txBody>
      </p:sp>
    </p:spTree>
    <p:extLst>
      <p:ext uri="{BB962C8B-B14F-4D97-AF65-F5344CB8AC3E}">
        <p14:creationId xmlns:p14="http://schemas.microsoft.com/office/powerpoint/2010/main" val="18717192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47</a:t>
            </a:fld>
            <a:endParaRPr lang="en-US"/>
          </a:p>
        </p:txBody>
      </p:sp>
    </p:spTree>
    <p:extLst>
      <p:ext uri="{BB962C8B-B14F-4D97-AF65-F5344CB8AC3E}">
        <p14:creationId xmlns:p14="http://schemas.microsoft.com/office/powerpoint/2010/main" val="2442507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48</a:t>
            </a:fld>
            <a:endParaRPr lang="en-US"/>
          </a:p>
        </p:txBody>
      </p:sp>
    </p:spTree>
    <p:extLst>
      <p:ext uri="{BB962C8B-B14F-4D97-AF65-F5344CB8AC3E}">
        <p14:creationId xmlns:p14="http://schemas.microsoft.com/office/powerpoint/2010/main" val="225958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49</a:t>
            </a:fld>
            <a:endParaRPr lang="en-US"/>
          </a:p>
        </p:txBody>
      </p:sp>
    </p:spTree>
    <p:extLst>
      <p:ext uri="{BB962C8B-B14F-4D97-AF65-F5344CB8AC3E}">
        <p14:creationId xmlns:p14="http://schemas.microsoft.com/office/powerpoint/2010/main" val="3567572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628" y="244909"/>
            <a:ext cx="8903855" cy="844980"/>
          </a:xfrm>
        </p:spPr>
        <p:txBody>
          <a:bodyPr>
            <a:normAutofit/>
          </a:bodyPr>
          <a:lstStyle/>
          <a:p>
            <a:r>
              <a:rPr lang="en-US" sz="4800" b="1" dirty="0" smtClean="0"/>
              <a:t>Previous Problem Solving Strategies </a:t>
            </a:r>
            <a:endParaRPr lang="en-US" sz="4800" b="1" dirty="0"/>
          </a:p>
        </p:txBody>
      </p:sp>
      <p:sp>
        <p:nvSpPr>
          <p:cNvPr id="3" name="Subtitle 2"/>
          <p:cNvSpPr>
            <a:spLocks noGrp="1"/>
          </p:cNvSpPr>
          <p:nvPr>
            <p:ph type="subTitle" idx="1"/>
          </p:nvPr>
        </p:nvSpPr>
        <p:spPr>
          <a:xfrm>
            <a:off x="655782" y="1089889"/>
            <a:ext cx="10871200" cy="5227783"/>
          </a:xfrm>
        </p:spPr>
        <p:txBody>
          <a:bodyPr>
            <a:noAutofit/>
          </a:bodyPr>
          <a:lstStyle/>
          <a:p>
            <a:pPr marL="571500" indent="-571500" algn="just">
              <a:buFont typeface="Arial" panose="020B0604020202020204" pitchFamily="34" charset="0"/>
              <a:buChar char="•"/>
            </a:pPr>
            <a:r>
              <a:rPr lang="en-US" sz="4000" dirty="0" smtClean="0"/>
              <a:t>Some experiments have been carried out by shooting photos using individuals acting like a violent one.</a:t>
            </a:r>
          </a:p>
          <a:p>
            <a:pPr marL="571500" indent="-571500" algn="just">
              <a:buFont typeface="Arial" panose="020B0604020202020204" pitchFamily="34" charset="0"/>
              <a:buChar char="•"/>
            </a:pPr>
            <a:r>
              <a:rPr lang="en-US" sz="4000" dirty="0" smtClean="0"/>
              <a:t>Most of them approaches video images for identifying violence.</a:t>
            </a:r>
          </a:p>
          <a:p>
            <a:pPr marL="571500" indent="-571500" algn="just">
              <a:buFont typeface="Arial" panose="020B0604020202020204" pitchFamily="34" charset="0"/>
              <a:buChar char="•"/>
            </a:pPr>
            <a:r>
              <a:rPr lang="en-US" sz="4000" dirty="0" smtClean="0"/>
              <a:t>In the case of video, scientists use a large video database for detecting the pattern of violence but violence differs from region to region culture to culture.</a:t>
            </a:r>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5</a:t>
            </a:fld>
            <a:endParaRPr lang="en-US"/>
          </a:p>
        </p:txBody>
      </p:sp>
    </p:spTree>
    <p:extLst>
      <p:ext uri="{BB962C8B-B14F-4D97-AF65-F5344CB8AC3E}">
        <p14:creationId xmlns:p14="http://schemas.microsoft.com/office/powerpoint/2010/main" val="13665080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50</a:t>
            </a:fld>
            <a:endParaRPr lang="en-US"/>
          </a:p>
        </p:txBody>
      </p:sp>
    </p:spTree>
    <p:extLst>
      <p:ext uri="{BB962C8B-B14F-4D97-AF65-F5344CB8AC3E}">
        <p14:creationId xmlns:p14="http://schemas.microsoft.com/office/powerpoint/2010/main" val="3067270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51</a:t>
            </a:fld>
            <a:endParaRPr lang="en-US"/>
          </a:p>
        </p:txBody>
      </p:sp>
    </p:spTree>
    <p:extLst>
      <p:ext uri="{BB962C8B-B14F-4D97-AF65-F5344CB8AC3E}">
        <p14:creationId xmlns:p14="http://schemas.microsoft.com/office/powerpoint/2010/main" val="2937470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52</a:t>
            </a:fld>
            <a:endParaRPr lang="en-US"/>
          </a:p>
        </p:txBody>
      </p:sp>
    </p:spTree>
    <p:extLst>
      <p:ext uri="{BB962C8B-B14F-4D97-AF65-F5344CB8AC3E}">
        <p14:creationId xmlns:p14="http://schemas.microsoft.com/office/powerpoint/2010/main" val="3779406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75817"/>
            <a:ext cx="8626764" cy="1002001"/>
          </a:xfrm>
        </p:spPr>
        <p:txBody>
          <a:bodyPr>
            <a:noAutofit/>
          </a:bodyPr>
          <a:lstStyle/>
          <a:p>
            <a:r>
              <a:rPr lang="en-US" sz="4800" b="1" dirty="0" smtClean="0"/>
              <a:t> What are the points of those failures?</a:t>
            </a:r>
            <a:endParaRPr lang="en-US" sz="4800" b="1" dirty="0"/>
          </a:p>
        </p:txBody>
      </p:sp>
      <p:sp>
        <p:nvSpPr>
          <p:cNvPr id="3" name="Subtitle 2"/>
          <p:cNvSpPr>
            <a:spLocks noGrp="1"/>
          </p:cNvSpPr>
          <p:nvPr>
            <p:ph type="subTitle" idx="1"/>
          </p:nvPr>
        </p:nvSpPr>
        <p:spPr>
          <a:xfrm>
            <a:off x="766619" y="1560944"/>
            <a:ext cx="10871200" cy="4553527"/>
          </a:xfrm>
        </p:spPr>
        <p:txBody>
          <a:bodyPr>
            <a:noAutofit/>
          </a:bodyPr>
          <a:lstStyle/>
          <a:p>
            <a:pPr marL="571500" indent="-571500" algn="just">
              <a:buFont typeface="Arial" panose="020B0604020202020204" pitchFamily="34" charset="0"/>
              <a:buChar char="•"/>
            </a:pPr>
            <a:r>
              <a:rPr lang="en-US" sz="3600" dirty="0" smtClean="0"/>
              <a:t>Data unavailability.</a:t>
            </a:r>
          </a:p>
          <a:p>
            <a:pPr marL="571500" indent="-571500" algn="just">
              <a:buFont typeface="Arial" panose="020B0604020202020204" pitchFamily="34" charset="0"/>
              <a:buChar char="•"/>
            </a:pPr>
            <a:r>
              <a:rPr lang="en-US" sz="3600" dirty="0" smtClean="0"/>
              <a:t>Lack of interpretability .</a:t>
            </a:r>
          </a:p>
          <a:p>
            <a:pPr marL="571500" indent="-571500" algn="just">
              <a:buFont typeface="Arial" panose="020B0604020202020204" pitchFamily="34" charset="0"/>
              <a:buChar char="•"/>
            </a:pPr>
            <a:r>
              <a:rPr lang="en-US" sz="3600" dirty="0" smtClean="0"/>
              <a:t>Instead of using any theory, only building models and algorithms based on data set of images or videos.</a:t>
            </a:r>
          </a:p>
          <a:p>
            <a:pPr marL="571500" indent="-571500" algn="just">
              <a:buFont typeface="Arial" panose="020B0604020202020204" pitchFamily="34" charset="0"/>
              <a:buChar char="•"/>
            </a:pPr>
            <a:r>
              <a:rPr lang="en-US" sz="3600" dirty="0" smtClean="0"/>
              <a:t> Their models are only based on data but the models are not interpretable.</a:t>
            </a:r>
          </a:p>
          <a:p>
            <a:pPr marL="571500" indent="-571500" algn="just">
              <a:buFont typeface="Arial" panose="020B0604020202020204" pitchFamily="34" charset="0"/>
              <a:buChar char="•"/>
            </a:pPr>
            <a:r>
              <a:rPr lang="en-US" sz="3600" dirty="0" smtClean="0"/>
              <a:t>Situational approach is missing from most of the study.</a:t>
            </a:r>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6</a:t>
            </a:fld>
            <a:endParaRPr lang="en-US"/>
          </a:p>
        </p:txBody>
      </p:sp>
    </p:spTree>
    <p:extLst>
      <p:ext uri="{BB962C8B-B14F-4D97-AF65-F5344CB8AC3E}">
        <p14:creationId xmlns:p14="http://schemas.microsoft.com/office/powerpoint/2010/main" val="3040456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27201" y="392689"/>
            <a:ext cx="8626764" cy="1002001"/>
          </a:xfrm>
        </p:spPr>
        <p:txBody>
          <a:bodyPr>
            <a:normAutofit/>
          </a:bodyPr>
          <a:lstStyle/>
          <a:p>
            <a:r>
              <a:rPr lang="en-US" b="1" dirty="0" smtClean="0"/>
              <a:t>What We Did</a:t>
            </a:r>
            <a:endParaRPr lang="en-US" b="1" dirty="0"/>
          </a:p>
        </p:txBody>
      </p:sp>
      <p:sp>
        <p:nvSpPr>
          <p:cNvPr id="3" name="Subtitle 2"/>
          <p:cNvSpPr>
            <a:spLocks noGrp="1"/>
          </p:cNvSpPr>
          <p:nvPr>
            <p:ph type="subTitle" idx="1"/>
          </p:nvPr>
        </p:nvSpPr>
        <p:spPr>
          <a:xfrm>
            <a:off x="701964" y="1524000"/>
            <a:ext cx="10871200" cy="4821382"/>
          </a:xfrm>
        </p:spPr>
        <p:txBody>
          <a:bodyPr>
            <a:noAutofit/>
          </a:bodyPr>
          <a:lstStyle/>
          <a:p>
            <a:pPr marL="571500" indent="-571500" algn="just">
              <a:buFont typeface="Arial" panose="020B0604020202020204" pitchFamily="34" charset="0"/>
              <a:buChar char="•"/>
            </a:pPr>
            <a:r>
              <a:rPr lang="en-US" sz="4400" dirty="0" smtClean="0"/>
              <a:t>Still now we don't know any very reliable model or algorithm that can detect violence accurately.</a:t>
            </a:r>
          </a:p>
          <a:p>
            <a:pPr marL="571500" indent="-571500" algn="just">
              <a:buFont typeface="Arial" panose="020B0604020202020204" pitchFamily="34" charset="0"/>
              <a:buChar char="•"/>
            </a:pPr>
            <a:endParaRPr lang="en-US" sz="4400" dirty="0" smtClean="0"/>
          </a:p>
          <a:p>
            <a:pPr marL="571500" indent="-571500" algn="just">
              <a:buFont typeface="Arial" panose="020B0604020202020204" pitchFamily="34" charset="0"/>
              <a:buChar char="•"/>
            </a:pPr>
            <a:r>
              <a:rPr lang="en-US" sz="4400" dirty="0" smtClean="0"/>
              <a:t>And we have introduced a new method for identifying violence using Machine learning and image processing techniques. </a:t>
            </a:r>
          </a:p>
          <a:p>
            <a:pPr marL="571500" indent="-571500" algn="just">
              <a:buFont typeface="Arial" panose="020B0604020202020204" pitchFamily="34" charset="0"/>
              <a:buChar char="•"/>
            </a:pPr>
            <a:endParaRPr lang="en-US" sz="4400" dirty="0" smtClean="0"/>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7</a:t>
            </a:fld>
            <a:endParaRPr lang="en-US"/>
          </a:p>
        </p:txBody>
      </p:sp>
    </p:spTree>
    <p:extLst>
      <p:ext uri="{BB962C8B-B14F-4D97-AF65-F5344CB8AC3E}">
        <p14:creationId xmlns:p14="http://schemas.microsoft.com/office/powerpoint/2010/main" val="450151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64575" y="272617"/>
            <a:ext cx="8626764" cy="1002001"/>
          </a:xfrm>
        </p:spPr>
        <p:txBody>
          <a:bodyPr>
            <a:normAutofit/>
          </a:bodyPr>
          <a:lstStyle/>
          <a:p>
            <a:r>
              <a:rPr lang="en-US" b="1" dirty="0" smtClean="0"/>
              <a:t>What We Need</a:t>
            </a:r>
            <a:endParaRPr lang="en-US" b="1" dirty="0"/>
          </a:p>
        </p:txBody>
      </p:sp>
      <p:sp>
        <p:nvSpPr>
          <p:cNvPr id="3" name="Subtitle 2"/>
          <p:cNvSpPr>
            <a:spLocks noGrp="1"/>
          </p:cNvSpPr>
          <p:nvPr>
            <p:ph type="subTitle" idx="1"/>
          </p:nvPr>
        </p:nvSpPr>
        <p:spPr>
          <a:xfrm>
            <a:off x="628073" y="1274618"/>
            <a:ext cx="10871200" cy="4821382"/>
          </a:xfrm>
        </p:spPr>
        <p:txBody>
          <a:bodyPr>
            <a:noAutofit/>
          </a:bodyPr>
          <a:lstStyle/>
          <a:p>
            <a:pPr marL="571500" indent="-571500" algn="just">
              <a:buFont typeface="Arial" panose="020B0604020202020204" pitchFamily="34" charset="0"/>
              <a:buChar char="•"/>
            </a:pPr>
            <a:r>
              <a:rPr lang="en-US" sz="3600" dirty="0" smtClean="0"/>
              <a:t>We need an interpretable machine learning or deep learning model for predicting and explaining why this model is predicting its outcomes.</a:t>
            </a:r>
          </a:p>
          <a:p>
            <a:pPr marL="571500" indent="-571500" algn="just">
              <a:buFont typeface="Arial" panose="020B0604020202020204" pitchFamily="34" charset="0"/>
              <a:buChar char="•"/>
            </a:pPr>
            <a:r>
              <a:rPr lang="en-US" sz="3600" dirty="0" smtClean="0"/>
              <a:t>So we need to study social, behavioral or psychological theory for explaining the violence patterns.</a:t>
            </a:r>
          </a:p>
          <a:p>
            <a:pPr marL="571500" indent="-571500" algn="just">
              <a:buFont typeface="Arial" panose="020B0604020202020204" pitchFamily="34" charset="0"/>
              <a:buChar char="•"/>
            </a:pPr>
            <a:r>
              <a:rPr lang="en-US" sz="3600" dirty="0" smtClean="0"/>
              <a:t>Which theory can lead us to an interpretable   machine learning model and can show us how the data set can be chosen for predicting violent activities.</a:t>
            </a:r>
          </a:p>
          <a:p>
            <a:pPr marL="571500" indent="-571500" algn="just">
              <a:buFont typeface="Arial" panose="020B0604020202020204" pitchFamily="34" charset="0"/>
              <a:buChar char="•"/>
            </a:pPr>
            <a:endParaRPr lang="en-US" sz="3600" dirty="0" smtClean="0"/>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8</a:t>
            </a:fld>
            <a:endParaRPr lang="en-US"/>
          </a:p>
        </p:txBody>
      </p:sp>
    </p:spTree>
    <p:extLst>
      <p:ext uri="{BB962C8B-B14F-4D97-AF65-F5344CB8AC3E}">
        <p14:creationId xmlns:p14="http://schemas.microsoft.com/office/powerpoint/2010/main" val="2990202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2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57745" y="171018"/>
            <a:ext cx="8626764" cy="1002001"/>
          </a:xfrm>
        </p:spPr>
        <p:txBody>
          <a:bodyPr>
            <a:normAutofit/>
          </a:bodyPr>
          <a:lstStyle/>
          <a:p>
            <a:r>
              <a:rPr lang="en-US" b="1" dirty="0" smtClean="0"/>
              <a:t>Our Uniqueness</a:t>
            </a:r>
            <a:endParaRPr lang="en-US" b="1" dirty="0"/>
          </a:p>
        </p:txBody>
      </p:sp>
      <p:sp>
        <p:nvSpPr>
          <p:cNvPr id="3" name="Subtitle 2"/>
          <p:cNvSpPr>
            <a:spLocks noGrp="1"/>
          </p:cNvSpPr>
          <p:nvPr>
            <p:ph type="subTitle" idx="1"/>
          </p:nvPr>
        </p:nvSpPr>
        <p:spPr>
          <a:xfrm>
            <a:off x="637309" y="1487053"/>
            <a:ext cx="11018982" cy="4987637"/>
          </a:xfrm>
        </p:spPr>
        <p:txBody>
          <a:bodyPr>
            <a:noAutofit/>
          </a:bodyPr>
          <a:lstStyle/>
          <a:p>
            <a:pPr algn="just"/>
            <a:r>
              <a:rPr lang="en-US" sz="4800" dirty="0" smtClean="0"/>
              <a:t>Since we can see that violence patterns as well as facial expressions and facial image and body language varies very  dynamically with changing situations, regions, time, violence type and many more. Analyzing all of these is must needed in order to prevent the violence activities. </a:t>
            </a:r>
          </a:p>
        </p:txBody>
      </p:sp>
      <p:sp>
        <p:nvSpPr>
          <p:cNvPr id="4" name="Footer Placeholder 3"/>
          <p:cNvSpPr>
            <a:spLocks noGrp="1"/>
          </p:cNvSpPr>
          <p:nvPr>
            <p:ph type="ftr" sz="quarter" idx="11"/>
          </p:nvPr>
        </p:nvSpPr>
        <p:spPr/>
        <p:txBody>
          <a:bodyPr/>
          <a:lstStyle/>
          <a:p>
            <a:r>
              <a:rPr lang="en-US" smtClean="0"/>
              <a:t>3rd International Conference on Industrial and Mechanical Engineering and Operations Management (IMEOM), Dhaka, Bangladesh</a:t>
            </a:r>
            <a:endParaRPr lang="en-US"/>
          </a:p>
        </p:txBody>
      </p:sp>
      <p:sp>
        <p:nvSpPr>
          <p:cNvPr id="5" name="Slide Number Placeholder 4"/>
          <p:cNvSpPr>
            <a:spLocks noGrp="1"/>
          </p:cNvSpPr>
          <p:nvPr>
            <p:ph type="sldNum" sz="quarter" idx="12"/>
          </p:nvPr>
        </p:nvSpPr>
        <p:spPr/>
        <p:txBody>
          <a:bodyPr/>
          <a:lstStyle/>
          <a:p>
            <a:fld id="{EC26F010-DF8C-491B-9CBB-184BE78426AD}" type="slidenum">
              <a:rPr lang="en-US" smtClean="0"/>
              <a:t>9</a:t>
            </a:fld>
            <a:endParaRPr lang="en-US"/>
          </a:p>
        </p:txBody>
      </p:sp>
    </p:spTree>
    <p:extLst>
      <p:ext uri="{BB962C8B-B14F-4D97-AF65-F5344CB8AC3E}">
        <p14:creationId xmlns:p14="http://schemas.microsoft.com/office/powerpoint/2010/main" val="425682076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Edge">
  <a:themeElements>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TotalTime>
  <Words>2689</Words>
  <Application>Microsoft Office PowerPoint</Application>
  <PresentationFormat>Widescreen</PresentationFormat>
  <Paragraphs>266</Paragraphs>
  <Slides>52</Slides>
  <Notes>2</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52</vt:i4>
      </vt:variant>
    </vt:vector>
  </HeadingPairs>
  <TitlesOfParts>
    <vt:vector size="63" baseType="lpstr">
      <vt:lpstr>Arial</vt:lpstr>
      <vt:lpstr>Bodoni MT Black</vt:lpstr>
      <vt:lpstr>Calibri</vt:lpstr>
      <vt:lpstr>Calibri Light</vt:lpstr>
      <vt:lpstr>Garamond</vt:lpstr>
      <vt:lpstr>Times New Roman</vt:lpstr>
      <vt:lpstr>Wingdings</vt:lpstr>
      <vt:lpstr>Office Theme</vt:lpstr>
      <vt:lpstr>Edge</vt:lpstr>
      <vt:lpstr>1_Office Theme</vt:lpstr>
      <vt:lpstr>Document</vt:lpstr>
      <vt:lpstr>PowerPoint Presentation</vt:lpstr>
      <vt:lpstr>Abstract</vt:lpstr>
      <vt:lpstr>Previous Works</vt:lpstr>
      <vt:lpstr>What is the Complexity</vt:lpstr>
      <vt:lpstr>Previous Problem Solving Strategies </vt:lpstr>
      <vt:lpstr> What are the points of those failures?</vt:lpstr>
      <vt:lpstr>What We Did</vt:lpstr>
      <vt:lpstr>What We Need</vt:lpstr>
      <vt:lpstr>Our Uniqueness</vt:lpstr>
      <vt:lpstr>Our Strategy and Approach for Solving this Problem</vt:lpstr>
      <vt:lpstr>Evaluation, Validation &amp; Model Selection</vt:lpstr>
      <vt:lpstr>Philosophy of Science</vt:lpstr>
      <vt:lpstr>What is the Theory</vt:lpstr>
      <vt:lpstr>What is the Theory</vt:lpstr>
      <vt:lpstr>We can take some certain decisions from the above discussion and they are:</vt:lpstr>
      <vt:lpstr> What is the point of those failures?</vt:lpstr>
      <vt:lpstr>What initiative We have taken</vt:lpstr>
      <vt:lpstr>Building Image Dataset Based on the Theory</vt:lpstr>
      <vt:lpstr>Some Examples of Our Images We Used for Predicting Violence Patterns</vt:lpstr>
      <vt:lpstr>Image Processing and Visualization </vt:lpstr>
      <vt:lpstr>Image Processing and Visualization </vt:lpstr>
      <vt:lpstr>Image Processing and Visualization </vt:lpstr>
      <vt:lpstr>Explaining and Predicting</vt:lpstr>
      <vt:lpstr>Evaluating the Model</vt:lpstr>
      <vt:lpstr>Outcome of Our Model</vt:lpstr>
      <vt:lpstr>PowerPoint Presentation</vt:lpstr>
      <vt:lpstr>Outcome of Our Model</vt:lpstr>
      <vt:lpstr>PowerPoint Presentation</vt:lpstr>
      <vt:lpstr>PowerPoint Presentation</vt:lpstr>
      <vt:lpstr>Practical Outcomes</vt:lpstr>
      <vt:lpstr>PowerPoint Presentation</vt:lpstr>
      <vt:lpstr>PowerPoint Presentation</vt:lpstr>
      <vt:lpstr>References</vt:lpstr>
      <vt:lpstr>Thanks to 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অরিন্দম পাল</dc:creator>
  <cp:lastModifiedBy>অরিন্দম পাল</cp:lastModifiedBy>
  <cp:revision>24</cp:revision>
  <dcterms:created xsi:type="dcterms:W3CDTF">2020-12-26T06:10:17Z</dcterms:created>
  <dcterms:modified xsi:type="dcterms:W3CDTF">2020-12-26T16:34:28Z</dcterms:modified>
</cp:coreProperties>
</file>